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4"/>
    <p:sldMasterId id="2147483816" r:id="rId5"/>
  </p:sldMasterIdLst>
  <p:notesMasterIdLst>
    <p:notesMasterId r:id="rId27"/>
  </p:notesMasterIdLst>
  <p:handoutMasterIdLst>
    <p:handoutMasterId r:id="rId28"/>
  </p:handoutMasterIdLst>
  <p:sldIdLst>
    <p:sldId id="396" r:id="rId6"/>
    <p:sldId id="397" r:id="rId7"/>
    <p:sldId id="398" r:id="rId8"/>
    <p:sldId id="399" r:id="rId9"/>
    <p:sldId id="431" r:id="rId10"/>
    <p:sldId id="432" r:id="rId11"/>
    <p:sldId id="402" r:id="rId12"/>
    <p:sldId id="437" r:id="rId13"/>
    <p:sldId id="405" r:id="rId14"/>
    <p:sldId id="406" r:id="rId15"/>
    <p:sldId id="408" r:id="rId16"/>
    <p:sldId id="433" r:id="rId17"/>
    <p:sldId id="434" r:id="rId18"/>
    <p:sldId id="409" r:id="rId19"/>
    <p:sldId id="410" r:id="rId20"/>
    <p:sldId id="382" r:id="rId21"/>
    <p:sldId id="385" r:id="rId22"/>
    <p:sldId id="435" r:id="rId23"/>
    <p:sldId id="394" r:id="rId24"/>
    <p:sldId id="436" r:id="rId25"/>
    <p:sldId id="413" r:id="rId2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96"/>
            <p14:sldId id="397"/>
            <p14:sldId id="398"/>
            <p14:sldId id="399"/>
            <p14:sldId id="431"/>
            <p14:sldId id="432"/>
            <p14:sldId id="402"/>
            <p14:sldId id="437"/>
            <p14:sldId id="405"/>
            <p14:sldId id="406"/>
            <p14:sldId id="408"/>
            <p14:sldId id="433"/>
            <p14:sldId id="434"/>
            <p14:sldId id="409"/>
            <p14:sldId id="410"/>
            <p14:sldId id="382"/>
            <p14:sldId id="385"/>
            <p14:sldId id="435"/>
            <p14:sldId id="394"/>
            <p14:sldId id="436"/>
            <p14:sldId id="413"/>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éphanie Loyer" initials="SL" lastIdx="7" clrIdx="0">
    <p:extLst>
      <p:ext uri="{19B8F6BF-5375-455C-9EA6-DF929625EA0E}">
        <p15:presenceInfo xmlns:p15="http://schemas.microsoft.com/office/powerpoint/2012/main" userId="Stéphanie Lo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81646" autoAdjust="0"/>
  </p:normalViewPr>
  <p:slideViewPr>
    <p:cSldViewPr showGuides="1">
      <p:cViewPr>
        <p:scale>
          <a:sx n="77" d="100"/>
          <a:sy n="77" d="100"/>
        </p:scale>
        <p:origin x="1008" y="-2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640"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D3572-068A-4515-B977-45A7DEA9EFC6}" type="doc">
      <dgm:prSet loTypeId="urn:microsoft.com/office/officeart/2005/8/layout/funnel1" loCatId="relationship" qsTypeId="urn:microsoft.com/office/officeart/2005/8/quickstyle/3d3" qsCatId="3D" csTypeId="urn:microsoft.com/office/officeart/2005/8/colors/colorful2" csCatId="colorful" phldr="1"/>
      <dgm:spPr/>
      <dgm:t>
        <a:bodyPr/>
        <a:lstStyle/>
        <a:p>
          <a:endParaRPr lang="fr-FR"/>
        </a:p>
      </dgm:t>
    </dgm:pt>
    <dgm:pt modelId="{F85C737F-DD25-434A-AB11-31BBB4F40D5A}">
      <dgm:prSet phldrT="[Texte]"/>
      <dgm:spPr/>
      <dgm:t>
        <a:bodyPr/>
        <a:lstStyle/>
        <a:p>
          <a:r>
            <a:rPr lang="fr-FR" spc="-1" dirty="0">
              <a:uFill>
                <a:solidFill>
                  <a:srgbClr val="FFFFFF"/>
                </a:solidFill>
              </a:uFill>
              <a:latin typeface="Arial"/>
            </a:rPr>
            <a:t>BASIAS</a:t>
          </a:r>
          <a:endParaRPr lang="fr-FR" dirty="0"/>
        </a:p>
      </dgm:t>
    </dgm:pt>
    <dgm:pt modelId="{FF312331-F009-4936-89A8-BE2BA98B33A1}" type="parTrans" cxnId="{55991FBF-3DEC-4943-882F-B90EE38CECE9}">
      <dgm:prSet/>
      <dgm:spPr/>
      <dgm:t>
        <a:bodyPr/>
        <a:lstStyle/>
        <a:p>
          <a:endParaRPr lang="fr-FR"/>
        </a:p>
      </dgm:t>
    </dgm:pt>
    <dgm:pt modelId="{B2CF1D13-1F90-48E6-9B91-35D563B24EE2}" type="sibTrans" cxnId="{55991FBF-3DEC-4943-882F-B90EE38CECE9}">
      <dgm:prSet/>
      <dgm:spPr/>
      <dgm:t>
        <a:bodyPr/>
        <a:lstStyle/>
        <a:p>
          <a:endParaRPr lang="fr-FR"/>
        </a:p>
      </dgm:t>
    </dgm:pt>
    <dgm:pt modelId="{C72A91AB-5CE7-498B-AE3B-9C883E5A71BF}">
      <dgm:prSet/>
      <dgm:spPr/>
      <dgm:t>
        <a:bodyPr/>
        <a:lstStyle/>
        <a:p>
          <a:r>
            <a:rPr lang="fr-FR" spc="-1" dirty="0">
              <a:uFill>
                <a:solidFill>
                  <a:srgbClr val="FFFFFF"/>
                </a:solidFill>
              </a:uFill>
              <a:latin typeface="Arial"/>
            </a:rPr>
            <a:t>Outil SIS</a:t>
          </a:r>
        </a:p>
      </dgm:t>
    </dgm:pt>
    <dgm:pt modelId="{1DFAAF35-FA2B-4B50-8E9F-C28AAD3E3F94}" type="parTrans" cxnId="{8A055539-0B6F-4AE6-9BEE-A911165004A0}">
      <dgm:prSet/>
      <dgm:spPr/>
      <dgm:t>
        <a:bodyPr/>
        <a:lstStyle/>
        <a:p>
          <a:endParaRPr lang="fr-FR"/>
        </a:p>
      </dgm:t>
    </dgm:pt>
    <dgm:pt modelId="{DD0A37E6-67D8-4CF5-AD0C-13855859ADFE}" type="sibTrans" cxnId="{8A055539-0B6F-4AE6-9BEE-A911165004A0}">
      <dgm:prSet/>
      <dgm:spPr/>
      <dgm:t>
        <a:bodyPr/>
        <a:lstStyle/>
        <a:p>
          <a:endParaRPr lang="fr-FR"/>
        </a:p>
      </dgm:t>
    </dgm:pt>
    <dgm:pt modelId="{8AE4B478-3874-4560-AC65-514D0851E5CD}">
      <dgm:prSet custT="1"/>
      <dgm:spPr/>
      <dgm:t>
        <a:bodyPr/>
        <a:lstStyle/>
        <a:p>
          <a:r>
            <a:rPr lang="fr-FR" sz="1800" b="1" spc="-1" dirty="0">
              <a:uFill>
                <a:solidFill>
                  <a:srgbClr val="FFFFFF"/>
                </a:solidFill>
              </a:uFill>
              <a:latin typeface="Arial"/>
            </a:rPr>
            <a:t>SI SSP</a:t>
          </a:r>
        </a:p>
      </dgm:t>
    </dgm:pt>
    <dgm:pt modelId="{A8437E9A-4C0C-4A98-9EAF-B4713FE22386}" type="parTrans" cxnId="{BA18713B-5926-4D16-9285-584B999C9291}">
      <dgm:prSet/>
      <dgm:spPr/>
      <dgm:t>
        <a:bodyPr/>
        <a:lstStyle/>
        <a:p>
          <a:endParaRPr lang="fr-FR"/>
        </a:p>
      </dgm:t>
    </dgm:pt>
    <dgm:pt modelId="{713B98BD-37B9-42B8-8C41-C6CECF5F7A76}" type="sibTrans" cxnId="{BA18713B-5926-4D16-9285-584B999C9291}">
      <dgm:prSet/>
      <dgm:spPr/>
      <dgm:t>
        <a:bodyPr/>
        <a:lstStyle/>
        <a:p>
          <a:endParaRPr lang="fr-FR"/>
        </a:p>
      </dgm:t>
    </dgm:pt>
    <dgm:pt modelId="{CBB3F70E-E5E8-453D-9EB4-A88E221FBC06}">
      <dgm:prSet/>
      <dgm:spPr/>
      <dgm:t>
        <a:bodyPr/>
        <a:lstStyle/>
        <a:p>
          <a:endParaRPr lang="fr-FR"/>
        </a:p>
      </dgm:t>
    </dgm:pt>
    <dgm:pt modelId="{2C67456C-FE59-484F-9905-8C165592E23F}" type="parTrans" cxnId="{0CEF15AF-97DA-4631-958C-3117D8794081}">
      <dgm:prSet/>
      <dgm:spPr/>
      <dgm:t>
        <a:bodyPr/>
        <a:lstStyle/>
        <a:p>
          <a:endParaRPr lang="fr-FR"/>
        </a:p>
      </dgm:t>
    </dgm:pt>
    <dgm:pt modelId="{CDF3678F-4CE8-465C-8467-18D4BF6FF1EC}" type="sibTrans" cxnId="{0CEF15AF-97DA-4631-958C-3117D8794081}">
      <dgm:prSet/>
      <dgm:spPr/>
      <dgm:t>
        <a:bodyPr/>
        <a:lstStyle/>
        <a:p>
          <a:endParaRPr lang="fr-FR"/>
        </a:p>
      </dgm:t>
    </dgm:pt>
    <dgm:pt modelId="{13FB1258-8632-4698-845E-3851798B67C8}">
      <dgm:prSet phldrT="[Texte]"/>
      <dgm:spPr/>
      <dgm:t>
        <a:bodyPr/>
        <a:lstStyle/>
        <a:p>
          <a:r>
            <a:rPr lang="fr-FR" spc="-1">
              <a:uFill>
                <a:solidFill>
                  <a:srgbClr val="FFFFFF"/>
                </a:solidFill>
              </a:uFill>
              <a:latin typeface="Arial"/>
            </a:rPr>
            <a:t>BASOL</a:t>
          </a:r>
          <a:endParaRPr lang="fr-FR" dirty="0"/>
        </a:p>
      </dgm:t>
    </dgm:pt>
    <dgm:pt modelId="{C856E10D-5F1A-4A91-932B-238101B4F142}" type="parTrans" cxnId="{6ADD92A4-F9C3-44D4-8D9C-8AD6767A74D3}">
      <dgm:prSet/>
      <dgm:spPr/>
      <dgm:t>
        <a:bodyPr/>
        <a:lstStyle/>
        <a:p>
          <a:endParaRPr lang="fr-FR"/>
        </a:p>
      </dgm:t>
    </dgm:pt>
    <dgm:pt modelId="{8FA6D013-6DF0-4D56-9874-C6BCB9A390AC}" type="sibTrans" cxnId="{6ADD92A4-F9C3-44D4-8D9C-8AD6767A74D3}">
      <dgm:prSet/>
      <dgm:spPr/>
      <dgm:t>
        <a:bodyPr/>
        <a:lstStyle/>
        <a:p>
          <a:endParaRPr lang="fr-FR"/>
        </a:p>
      </dgm:t>
    </dgm:pt>
    <dgm:pt modelId="{5DB300B1-E390-4312-8832-D1664A4594D8}" type="pres">
      <dgm:prSet presAssocID="{87FD3572-068A-4515-B977-45A7DEA9EFC6}" presName="Name0" presStyleCnt="0">
        <dgm:presLayoutVars>
          <dgm:chMax val="4"/>
          <dgm:resizeHandles val="exact"/>
        </dgm:presLayoutVars>
      </dgm:prSet>
      <dgm:spPr/>
    </dgm:pt>
    <dgm:pt modelId="{A4CC1F5B-D5D4-41F9-A9B5-5C680788319C}" type="pres">
      <dgm:prSet presAssocID="{87FD3572-068A-4515-B977-45A7DEA9EFC6}" presName="ellipse" presStyleLbl="trBgShp" presStyleIdx="0" presStyleCnt="1"/>
      <dgm:spPr/>
    </dgm:pt>
    <dgm:pt modelId="{317AD8F5-92BB-4D63-AEA2-9DD56B4238BA}" type="pres">
      <dgm:prSet presAssocID="{87FD3572-068A-4515-B977-45A7DEA9EFC6}" presName="arrow1" presStyleLbl="fgShp" presStyleIdx="0" presStyleCnt="1"/>
      <dgm:spPr/>
    </dgm:pt>
    <dgm:pt modelId="{3DBAEF30-9486-433A-80C5-2D70F9AE114F}" type="pres">
      <dgm:prSet presAssocID="{87FD3572-068A-4515-B977-45A7DEA9EFC6}" presName="rectangle" presStyleLbl="revTx" presStyleIdx="0" presStyleCnt="1">
        <dgm:presLayoutVars>
          <dgm:bulletEnabled val="1"/>
        </dgm:presLayoutVars>
      </dgm:prSet>
      <dgm:spPr/>
    </dgm:pt>
    <dgm:pt modelId="{5974688F-3180-4BDD-902C-C1C318C647F0}" type="pres">
      <dgm:prSet presAssocID="{13FB1258-8632-4698-845E-3851798B67C8}" presName="item1" presStyleLbl="node1" presStyleIdx="0" presStyleCnt="3">
        <dgm:presLayoutVars>
          <dgm:bulletEnabled val="1"/>
        </dgm:presLayoutVars>
      </dgm:prSet>
      <dgm:spPr/>
    </dgm:pt>
    <dgm:pt modelId="{F26AB1A3-F110-4C76-8335-BAC94DF3BFC5}" type="pres">
      <dgm:prSet presAssocID="{C72A91AB-5CE7-498B-AE3B-9C883E5A71BF}" presName="item2" presStyleLbl="node1" presStyleIdx="1" presStyleCnt="3">
        <dgm:presLayoutVars>
          <dgm:bulletEnabled val="1"/>
        </dgm:presLayoutVars>
      </dgm:prSet>
      <dgm:spPr/>
    </dgm:pt>
    <dgm:pt modelId="{48480073-5553-47B6-98BF-86406CE55863}" type="pres">
      <dgm:prSet presAssocID="{8AE4B478-3874-4560-AC65-514D0851E5CD}" presName="item3" presStyleLbl="node1" presStyleIdx="2" presStyleCnt="3">
        <dgm:presLayoutVars>
          <dgm:bulletEnabled val="1"/>
        </dgm:presLayoutVars>
      </dgm:prSet>
      <dgm:spPr/>
    </dgm:pt>
    <dgm:pt modelId="{52B84CA3-BA58-418E-9F60-F74706681476}" type="pres">
      <dgm:prSet presAssocID="{87FD3572-068A-4515-B977-45A7DEA9EFC6}" presName="funnel" presStyleLbl="trAlignAcc1" presStyleIdx="0" presStyleCnt="1"/>
      <dgm:spPr/>
    </dgm:pt>
  </dgm:ptLst>
  <dgm:cxnLst>
    <dgm:cxn modelId="{217BCA07-0898-4AB3-9287-C4ADE0AE68F6}" type="presOf" srcId="{87FD3572-068A-4515-B977-45A7DEA9EFC6}" destId="{5DB300B1-E390-4312-8832-D1664A4594D8}" srcOrd="0" destOrd="0" presId="urn:microsoft.com/office/officeart/2005/8/layout/funnel1"/>
    <dgm:cxn modelId="{7ED54C11-79AD-4668-AA51-3A587B28021C}" type="presOf" srcId="{F85C737F-DD25-434A-AB11-31BBB4F40D5A}" destId="{48480073-5553-47B6-98BF-86406CE55863}" srcOrd="0" destOrd="0" presId="urn:microsoft.com/office/officeart/2005/8/layout/funnel1"/>
    <dgm:cxn modelId="{8A055539-0B6F-4AE6-9BEE-A911165004A0}" srcId="{87FD3572-068A-4515-B977-45A7DEA9EFC6}" destId="{C72A91AB-5CE7-498B-AE3B-9C883E5A71BF}" srcOrd="2" destOrd="0" parTransId="{1DFAAF35-FA2B-4B50-8E9F-C28AAD3E3F94}" sibTransId="{DD0A37E6-67D8-4CF5-AD0C-13855859ADFE}"/>
    <dgm:cxn modelId="{BA18713B-5926-4D16-9285-584B999C9291}" srcId="{87FD3572-068A-4515-B977-45A7DEA9EFC6}" destId="{8AE4B478-3874-4560-AC65-514D0851E5CD}" srcOrd="3" destOrd="0" parTransId="{A8437E9A-4C0C-4A98-9EAF-B4713FE22386}" sibTransId="{713B98BD-37B9-42B8-8C41-C6CECF5F7A76}"/>
    <dgm:cxn modelId="{ADBE6849-B270-426F-A2B9-ED1BBCA5FB52}" type="presOf" srcId="{8AE4B478-3874-4560-AC65-514D0851E5CD}" destId="{3DBAEF30-9486-433A-80C5-2D70F9AE114F}" srcOrd="0" destOrd="0" presId="urn:microsoft.com/office/officeart/2005/8/layout/funnel1"/>
    <dgm:cxn modelId="{10F8FF87-3AEA-4493-BE2E-E44A6F98170F}" type="presOf" srcId="{C72A91AB-5CE7-498B-AE3B-9C883E5A71BF}" destId="{5974688F-3180-4BDD-902C-C1C318C647F0}" srcOrd="0" destOrd="0" presId="urn:microsoft.com/office/officeart/2005/8/layout/funnel1"/>
    <dgm:cxn modelId="{6ADD92A4-F9C3-44D4-8D9C-8AD6767A74D3}" srcId="{87FD3572-068A-4515-B977-45A7DEA9EFC6}" destId="{13FB1258-8632-4698-845E-3851798B67C8}" srcOrd="1" destOrd="0" parTransId="{C856E10D-5F1A-4A91-932B-238101B4F142}" sibTransId="{8FA6D013-6DF0-4D56-9874-C6BCB9A390AC}"/>
    <dgm:cxn modelId="{088229AA-35FA-48C6-9C70-129E97147C21}" type="presOf" srcId="{13FB1258-8632-4698-845E-3851798B67C8}" destId="{F26AB1A3-F110-4C76-8335-BAC94DF3BFC5}" srcOrd="0" destOrd="0" presId="urn:microsoft.com/office/officeart/2005/8/layout/funnel1"/>
    <dgm:cxn modelId="{0CEF15AF-97DA-4631-958C-3117D8794081}" srcId="{87FD3572-068A-4515-B977-45A7DEA9EFC6}" destId="{CBB3F70E-E5E8-453D-9EB4-A88E221FBC06}" srcOrd="4" destOrd="0" parTransId="{2C67456C-FE59-484F-9905-8C165592E23F}" sibTransId="{CDF3678F-4CE8-465C-8467-18D4BF6FF1EC}"/>
    <dgm:cxn modelId="{55991FBF-3DEC-4943-882F-B90EE38CECE9}" srcId="{87FD3572-068A-4515-B977-45A7DEA9EFC6}" destId="{F85C737F-DD25-434A-AB11-31BBB4F40D5A}" srcOrd="0" destOrd="0" parTransId="{FF312331-F009-4936-89A8-BE2BA98B33A1}" sibTransId="{B2CF1D13-1F90-48E6-9B91-35D563B24EE2}"/>
    <dgm:cxn modelId="{3D560D2B-C520-4EE2-A481-74A6B74324BC}" type="presParOf" srcId="{5DB300B1-E390-4312-8832-D1664A4594D8}" destId="{A4CC1F5B-D5D4-41F9-A9B5-5C680788319C}" srcOrd="0" destOrd="0" presId="urn:microsoft.com/office/officeart/2005/8/layout/funnel1"/>
    <dgm:cxn modelId="{C463DFAF-63B0-4DD7-8BD2-FF120AEB4DBE}" type="presParOf" srcId="{5DB300B1-E390-4312-8832-D1664A4594D8}" destId="{317AD8F5-92BB-4D63-AEA2-9DD56B4238BA}" srcOrd="1" destOrd="0" presId="urn:microsoft.com/office/officeart/2005/8/layout/funnel1"/>
    <dgm:cxn modelId="{55984E91-DED9-4914-97B0-F195B607F918}" type="presParOf" srcId="{5DB300B1-E390-4312-8832-D1664A4594D8}" destId="{3DBAEF30-9486-433A-80C5-2D70F9AE114F}" srcOrd="2" destOrd="0" presId="urn:microsoft.com/office/officeart/2005/8/layout/funnel1"/>
    <dgm:cxn modelId="{89DFA1F6-F002-4274-A17E-598896A10C5E}" type="presParOf" srcId="{5DB300B1-E390-4312-8832-D1664A4594D8}" destId="{5974688F-3180-4BDD-902C-C1C318C647F0}" srcOrd="3" destOrd="0" presId="urn:microsoft.com/office/officeart/2005/8/layout/funnel1"/>
    <dgm:cxn modelId="{BBEE4468-1FE7-441D-B1E3-3050465CDDD5}" type="presParOf" srcId="{5DB300B1-E390-4312-8832-D1664A4594D8}" destId="{F26AB1A3-F110-4C76-8335-BAC94DF3BFC5}" srcOrd="4" destOrd="0" presId="urn:microsoft.com/office/officeart/2005/8/layout/funnel1"/>
    <dgm:cxn modelId="{1F1759AA-059D-46B7-A53F-E8CBCC4F622E}" type="presParOf" srcId="{5DB300B1-E390-4312-8832-D1664A4594D8}" destId="{48480073-5553-47B6-98BF-86406CE55863}" srcOrd="5" destOrd="0" presId="urn:microsoft.com/office/officeart/2005/8/layout/funnel1"/>
    <dgm:cxn modelId="{B39E93AA-B45E-4B80-BAA7-840747E83A97}" type="presParOf" srcId="{5DB300B1-E390-4312-8832-D1664A4594D8}" destId="{52B84CA3-BA58-418E-9F60-F7470668147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F7D203-E507-49D4-A7A9-442D8DDFF59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886B228F-004D-4C52-B4E0-E5A1079E3DDD}">
      <dgm:prSet phldrT="[Texte]" custT="1">
        <dgm:style>
          <a:lnRef idx="1">
            <a:schemeClr val="accent1"/>
          </a:lnRef>
          <a:fillRef idx="2">
            <a:schemeClr val="accent1"/>
          </a:fillRef>
          <a:effectRef idx="1">
            <a:schemeClr val="accent1"/>
          </a:effectRef>
          <a:fontRef idx="minor">
            <a:schemeClr val="dk1"/>
          </a:fontRef>
        </dgm:style>
      </dgm:prSet>
      <dgm:spPr/>
      <dgm:t>
        <a:bodyPr/>
        <a:lstStyle/>
        <a:p>
          <a:pPr algn="l"/>
          <a:r>
            <a:rPr lang="fr-FR" sz="1400" b="1" dirty="0"/>
            <a:t>Etablissement</a:t>
          </a:r>
          <a:endParaRPr lang="fr-FR" sz="1400" dirty="0"/>
        </a:p>
      </dgm:t>
    </dgm:pt>
    <dgm:pt modelId="{88471C5B-80BE-4BC1-96D6-33D6B4B75307}" type="parTrans" cxnId="{89EB78B3-5C26-453F-B217-067A4D074B44}">
      <dgm:prSet/>
      <dgm:spPr/>
      <dgm:t>
        <a:bodyPr/>
        <a:lstStyle/>
        <a:p>
          <a:pPr algn="l"/>
          <a:endParaRPr lang="fr-FR" sz="1100"/>
        </a:p>
      </dgm:t>
    </dgm:pt>
    <dgm:pt modelId="{CC92195D-4BF4-4A6D-BC9E-AEB6C1705492}" type="sibTrans" cxnId="{89EB78B3-5C26-453F-B217-067A4D074B44}">
      <dgm:prSet/>
      <dgm:spPr/>
      <dgm:t>
        <a:bodyPr/>
        <a:lstStyle/>
        <a:p>
          <a:pPr algn="l"/>
          <a:endParaRPr lang="fr-FR" sz="1100"/>
        </a:p>
      </dgm:t>
    </dgm:pt>
    <dgm:pt modelId="{6BA4EAA6-D338-4838-B17B-040106A48B0F}">
      <dgm:prSet phldrT="[Texte]" custT="1">
        <dgm:style>
          <a:lnRef idx="1">
            <a:schemeClr val="accent4"/>
          </a:lnRef>
          <a:fillRef idx="2">
            <a:schemeClr val="accent4"/>
          </a:fillRef>
          <a:effectRef idx="1">
            <a:schemeClr val="accent4"/>
          </a:effectRef>
          <a:fontRef idx="minor">
            <a:schemeClr val="dk1"/>
          </a:fontRef>
        </dgm:style>
      </dgm:prSet>
      <dgm:spPr/>
      <dgm:t>
        <a:bodyPr/>
        <a:lstStyle/>
        <a:p>
          <a:pPr algn="l">
            <a:lnSpc>
              <a:spcPct val="90000"/>
            </a:lnSpc>
            <a:spcAft>
              <a:spcPct val="35000"/>
            </a:spcAft>
          </a:pPr>
          <a:r>
            <a:rPr lang="fr-FR" sz="1200" b="1" dirty="0"/>
            <a:t>Instruction </a:t>
          </a:r>
          <a:r>
            <a:rPr lang="fr-FR" sz="800" b="0" dirty="0"/>
            <a:t>(ex-</a:t>
          </a:r>
          <a:r>
            <a:rPr lang="fr-FR" sz="800" b="0" dirty="0" err="1"/>
            <a:t>basol</a:t>
          </a:r>
          <a:r>
            <a:rPr lang="fr-FR" sz="800" b="0" dirty="0"/>
            <a:t>) - </a:t>
          </a:r>
          <a:r>
            <a:rPr lang="fr-FR" sz="800" i="1" dirty="0"/>
            <a:t>(</a:t>
          </a:r>
          <a:r>
            <a:rPr lang="fr-FR" sz="900" i="1" dirty="0"/>
            <a:t>en cours ou clôturée</a:t>
          </a:r>
          <a:r>
            <a:rPr lang="fr-FR" sz="800" i="1" dirty="0"/>
            <a:t>)</a:t>
          </a:r>
          <a:r>
            <a:rPr lang="fr-FR" sz="1050" b="1" dirty="0"/>
            <a:t> </a:t>
          </a:r>
        </a:p>
        <a:p>
          <a:pPr algn="l">
            <a:lnSpc>
              <a:spcPct val="90000"/>
            </a:lnSpc>
            <a:spcAft>
              <a:spcPct val="35000"/>
            </a:spcAft>
            <a:tabLst/>
          </a:pPr>
          <a:r>
            <a:rPr lang="fr-FR" sz="1100" b="0" dirty="0"/>
            <a:t>- </a:t>
          </a:r>
          <a:r>
            <a:rPr lang="fr-FR" sz="900" b="0" dirty="0"/>
            <a:t>D</a:t>
          </a:r>
          <a:r>
            <a:rPr lang="fr-FR" sz="1000" b="0" dirty="0"/>
            <a:t>onnées sur les enjeux environnementaux lié au site</a:t>
          </a:r>
        </a:p>
        <a:p>
          <a:pPr algn="l">
            <a:lnSpc>
              <a:spcPct val="100000"/>
            </a:lnSpc>
            <a:spcAft>
              <a:spcPts val="0"/>
            </a:spcAft>
          </a:pPr>
          <a:r>
            <a:rPr lang="fr-FR" sz="1000" b="0" dirty="0"/>
            <a:t>- Etudes et actions</a:t>
          </a:r>
          <a:br>
            <a:rPr lang="fr-FR" sz="1000" b="0" dirty="0"/>
          </a:br>
          <a:endParaRPr lang="fr-FR" sz="1000" i="1" dirty="0"/>
        </a:p>
      </dgm:t>
    </dgm:pt>
    <dgm:pt modelId="{A948F2B9-4038-4269-B66C-6AA4D90BA0DE}" type="sibTrans" cxnId="{F970CE00-9774-4371-8871-F9A8123B1E93}">
      <dgm:prSet/>
      <dgm:spPr/>
      <dgm:t>
        <a:bodyPr/>
        <a:lstStyle/>
        <a:p>
          <a:pPr algn="l"/>
          <a:endParaRPr lang="fr-FR" sz="1100"/>
        </a:p>
      </dgm:t>
    </dgm:pt>
    <dgm:pt modelId="{ADB62D01-C332-46BE-93AE-F5336798713D}" type="parTrans" cxnId="{F970CE00-9774-4371-8871-F9A8123B1E93}">
      <dgm:prSet/>
      <dgm:spPr/>
      <dgm:t>
        <a:bodyPr/>
        <a:lstStyle/>
        <a:p>
          <a:pPr algn="l"/>
          <a:endParaRPr lang="fr-FR" sz="1100"/>
        </a:p>
      </dgm:t>
    </dgm:pt>
    <dgm:pt modelId="{0CDC840F-B4CD-40C9-9A8E-E0CE64A9BB7D}">
      <dgm:prSet phldrT="[Texte]" custT="1">
        <dgm:style>
          <a:lnRef idx="2">
            <a:schemeClr val="accent5"/>
          </a:lnRef>
          <a:fillRef idx="1">
            <a:schemeClr val="lt1"/>
          </a:fillRef>
          <a:effectRef idx="0">
            <a:schemeClr val="accent5"/>
          </a:effectRef>
          <a:fontRef idx="minor">
            <a:schemeClr val="dk1"/>
          </a:fontRef>
        </dgm:style>
      </dgm:prSet>
      <dgm:spPr>
        <a:solidFill>
          <a:schemeClr val="accent3">
            <a:lumMod val="20000"/>
            <a:lumOff val="80000"/>
          </a:schemeClr>
        </a:solidFill>
      </dgm:spPr>
      <dgm:t>
        <a:bodyPr/>
        <a:lstStyle/>
        <a:p>
          <a:pPr algn="l"/>
          <a:r>
            <a:rPr lang="fr-FR" sz="1600" b="1" dirty="0"/>
            <a:t>Classification</a:t>
          </a:r>
          <a:br>
            <a:rPr lang="fr-FR" sz="2000" dirty="0"/>
          </a:br>
          <a:br>
            <a:rPr lang="fr-FR" sz="800" dirty="0"/>
          </a:br>
          <a:r>
            <a:rPr lang="fr-FR" sz="1100" dirty="0"/>
            <a:t>SIS, SUP, RUP, RUCPE, PIG ou Banalisé*</a:t>
          </a:r>
        </a:p>
      </dgm:t>
    </dgm:pt>
    <dgm:pt modelId="{96B6B641-79E0-415F-8FB8-EE46C1C696B9}" type="sibTrans" cxnId="{03C439F4-1687-4AB0-B954-EF2B052A631A}">
      <dgm:prSet/>
      <dgm:spPr/>
      <dgm:t>
        <a:bodyPr/>
        <a:lstStyle/>
        <a:p>
          <a:pPr algn="l"/>
          <a:endParaRPr lang="fr-FR" sz="1100"/>
        </a:p>
      </dgm:t>
    </dgm:pt>
    <dgm:pt modelId="{FB4E563B-FE4D-4D6D-B541-6898B139CA0E}" type="parTrans" cxnId="{03C439F4-1687-4AB0-B954-EF2B052A631A}">
      <dgm:prSet/>
      <dgm:spPr/>
      <dgm:t>
        <a:bodyPr/>
        <a:lstStyle/>
        <a:p>
          <a:pPr algn="l"/>
          <a:endParaRPr lang="fr-FR" sz="1100"/>
        </a:p>
      </dgm:t>
    </dgm:pt>
    <dgm:pt modelId="{43080124-8636-4893-8587-83303A96AA0F}">
      <dgm:prSet phldrT="[Texte]" custT="1">
        <dgm:style>
          <a:lnRef idx="1">
            <a:schemeClr val="accent1"/>
          </a:lnRef>
          <a:fillRef idx="2">
            <a:schemeClr val="accent1"/>
          </a:fillRef>
          <a:effectRef idx="1">
            <a:schemeClr val="accent1"/>
          </a:effectRef>
          <a:fontRef idx="minor">
            <a:schemeClr val="dk1"/>
          </a:fontRef>
        </dgm:style>
      </dgm:prSet>
      <dgm:spPr/>
      <dgm:t>
        <a:bodyPr/>
        <a:lstStyle/>
        <a:p>
          <a:pPr algn="l"/>
          <a:r>
            <a:rPr lang="fr-FR" sz="1050" dirty="0"/>
            <a:t>ICPE (</a:t>
          </a:r>
          <a:r>
            <a:rPr lang="fr-FR" sz="1050" dirty="0" err="1"/>
            <a:t>GUNenv</a:t>
          </a:r>
          <a:r>
            <a:rPr lang="fr-FR" sz="1050" dirty="0"/>
            <a:t>)</a:t>
          </a:r>
        </a:p>
      </dgm:t>
    </dgm:pt>
    <dgm:pt modelId="{29CA6800-D9CC-4FA1-9D4A-F8A887795C45}" type="parTrans" cxnId="{6DD9D0B1-C8D8-4F86-B86E-850395D31071}">
      <dgm:prSet/>
      <dgm:spPr/>
      <dgm:t>
        <a:bodyPr/>
        <a:lstStyle/>
        <a:p>
          <a:pPr algn="l"/>
          <a:endParaRPr lang="fr-FR"/>
        </a:p>
      </dgm:t>
    </dgm:pt>
    <dgm:pt modelId="{810F63B2-E779-4976-BB94-4DC65975833D}" type="sibTrans" cxnId="{6DD9D0B1-C8D8-4F86-B86E-850395D31071}">
      <dgm:prSet/>
      <dgm:spPr/>
      <dgm:t>
        <a:bodyPr/>
        <a:lstStyle/>
        <a:p>
          <a:pPr algn="l"/>
          <a:endParaRPr lang="fr-FR"/>
        </a:p>
      </dgm:t>
    </dgm:pt>
    <dgm:pt modelId="{CE0A4AE1-8ACA-43E3-B5D0-D84BC0973655}">
      <dgm:prSet phldrT="[Texte]" custT="1">
        <dgm:style>
          <a:lnRef idx="1">
            <a:schemeClr val="accent1"/>
          </a:lnRef>
          <a:fillRef idx="2">
            <a:schemeClr val="accent1"/>
          </a:fillRef>
          <a:effectRef idx="1">
            <a:schemeClr val="accent1"/>
          </a:effectRef>
          <a:fontRef idx="minor">
            <a:schemeClr val="dk1"/>
          </a:fontRef>
        </dgm:style>
      </dgm:prSet>
      <dgm:spPr/>
      <dgm:t>
        <a:bodyPr/>
        <a:lstStyle/>
        <a:p>
          <a:pPr algn="l"/>
          <a:r>
            <a:rPr lang="fr-FR" sz="1050" dirty="0"/>
            <a:t>Activités de services et industrielles (</a:t>
          </a:r>
          <a:r>
            <a:rPr lang="fr-FR" sz="1000" dirty="0"/>
            <a:t>SIRENE et CASIAS</a:t>
          </a:r>
          <a:r>
            <a:rPr lang="fr-FR" sz="1050" dirty="0"/>
            <a:t>)</a:t>
          </a:r>
        </a:p>
        <a:p>
          <a:pPr algn="l"/>
          <a:r>
            <a:rPr lang="fr-FR" sz="1050" dirty="0">
              <a:solidFill>
                <a:srgbClr val="FF0000"/>
              </a:solidFill>
            </a:rPr>
            <a:t>(en activité ou non)</a:t>
          </a:r>
        </a:p>
      </dgm:t>
    </dgm:pt>
    <dgm:pt modelId="{D21F7F6A-8A6C-4907-99DF-DC0D4AB71030}" type="parTrans" cxnId="{92453A97-876F-4EF6-8FAD-AB2754588DF4}">
      <dgm:prSet/>
      <dgm:spPr/>
      <dgm:t>
        <a:bodyPr/>
        <a:lstStyle/>
        <a:p>
          <a:pPr algn="l"/>
          <a:endParaRPr lang="fr-FR"/>
        </a:p>
      </dgm:t>
    </dgm:pt>
    <dgm:pt modelId="{3CD86E24-AC4A-4377-9216-2478DF1D9C64}" type="sibTrans" cxnId="{92453A97-876F-4EF6-8FAD-AB2754588DF4}">
      <dgm:prSet/>
      <dgm:spPr/>
      <dgm:t>
        <a:bodyPr/>
        <a:lstStyle/>
        <a:p>
          <a:pPr algn="l"/>
          <a:endParaRPr lang="fr-FR"/>
        </a:p>
      </dgm:t>
    </dgm:pt>
    <dgm:pt modelId="{1C81A07C-5DAE-40C8-8098-7ED8FD7C1F69}" type="pres">
      <dgm:prSet presAssocID="{30F7D203-E507-49D4-A7A9-442D8DDFF599}" presName="outerComposite" presStyleCnt="0">
        <dgm:presLayoutVars>
          <dgm:chMax val="5"/>
          <dgm:dir/>
          <dgm:resizeHandles val="exact"/>
        </dgm:presLayoutVars>
      </dgm:prSet>
      <dgm:spPr/>
    </dgm:pt>
    <dgm:pt modelId="{81387D44-71B9-4AE5-B23E-DE7164648FB4}" type="pres">
      <dgm:prSet presAssocID="{30F7D203-E507-49D4-A7A9-442D8DDFF599}" presName="dummyMaxCanvas" presStyleCnt="0">
        <dgm:presLayoutVars/>
      </dgm:prSet>
      <dgm:spPr/>
    </dgm:pt>
    <dgm:pt modelId="{C97CA42E-0A9B-42BB-8EA4-213B5B109FAC}" type="pres">
      <dgm:prSet presAssocID="{30F7D203-E507-49D4-A7A9-442D8DDFF599}" presName="ThreeNodes_1" presStyleLbl="node1" presStyleIdx="0" presStyleCnt="3">
        <dgm:presLayoutVars>
          <dgm:bulletEnabled val="1"/>
        </dgm:presLayoutVars>
      </dgm:prSet>
      <dgm:spPr/>
    </dgm:pt>
    <dgm:pt modelId="{AC3179A6-7907-4F12-B20E-D03D87AA1CBC}" type="pres">
      <dgm:prSet presAssocID="{30F7D203-E507-49D4-A7A9-442D8DDFF599}" presName="ThreeNodes_2" presStyleLbl="node1" presStyleIdx="1" presStyleCnt="3" custScaleX="114048" custLinFactNeighborX="-431" custLinFactNeighborY="5048">
        <dgm:presLayoutVars>
          <dgm:bulletEnabled val="1"/>
        </dgm:presLayoutVars>
      </dgm:prSet>
      <dgm:spPr/>
    </dgm:pt>
    <dgm:pt modelId="{E67E2DCE-49ED-485D-AAB0-66650694DD73}" type="pres">
      <dgm:prSet presAssocID="{30F7D203-E507-49D4-A7A9-442D8DDFF599}" presName="ThreeNodes_3" presStyleLbl="node1" presStyleIdx="2" presStyleCnt="3">
        <dgm:presLayoutVars>
          <dgm:bulletEnabled val="1"/>
        </dgm:presLayoutVars>
      </dgm:prSet>
      <dgm:spPr/>
    </dgm:pt>
    <dgm:pt modelId="{3C861DA8-EBC4-401B-836C-341D11B07D8B}" type="pres">
      <dgm:prSet presAssocID="{30F7D203-E507-49D4-A7A9-442D8DDFF599}" presName="ThreeConn_1-2" presStyleLbl="fgAccFollowNode1" presStyleIdx="0" presStyleCnt="2">
        <dgm:presLayoutVars>
          <dgm:bulletEnabled val="1"/>
        </dgm:presLayoutVars>
      </dgm:prSet>
      <dgm:spPr/>
    </dgm:pt>
    <dgm:pt modelId="{875312E2-8C6B-4B24-BF46-037840C463A4}" type="pres">
      <dgm:prSet presAssocID="{30F7D203-E507-49D4-A7A9-442D8DDFF599}" presName="ThreeConn_2-3" presStyleLbl="fgAccFollowNode1" presStyleIdx="1" presStyleCnt="2">
        <dgm:presLayoutVars>
          <dgm:bulletEnabled val="1"/>
        </dgm:presLayoutVars>
      </dgm:prSet>
      <dgm:spPr/>
    </dgm:pt>
    <dgm:pt modelId="{50102C35-A553-44B0-81ED-F7F163BA40B1}" type="pres">
      <dgm:prSet presAssocID="{30F7D203-E507-49D4-A7A9-442D8DDFF599}" presName="ThreeNodes_1_text" presStyleLbl="node1" presStyleIdx="2" presStyleCnt="3">
        <dgm:presLayoutVars>
          <dgm:bulletEnabled val="1"/>
        </dgm:presLayoutVars>
      </dgm:prSet>
      <dgm:spPr/>
    </dgm:pt>
    <dgm:pt modelId="{B7BC4A65-FDEF-4BDF-919F-E11C8326E2CA}" type="pres">
      <dgm:prSet presAssocID="{30F7D203-E507-49D4-A7A9-442D8DDFF599}" presName="ThreeNodes_2_text" presStyleLbl="node1" presStyleIdx="2" presStyleCnt="3">
        <dgm:presLayoutVars>
          <dgm:bulletEnabled val="1"/>
        </dgm:presLayoutVars>
      </dgm:prSet>
      <dgm:spPr/>
    </dgm:pt>
    <dgm:pt modelId="{6E9D27E6-E3D9-4D8F-ADEB-79C1529681D3}" type="pres">
      <dgm:prSet presAssocID="{30F7D203-E507-49D4-A7A9-442D8DDFF599}" presName="ThreeNodes_3_text" presStyleLbl="node1" presStyleIdx="2" presStyleCnt="3">
        <dgm:presLayoutVars>
          <dgm:bulletEnabled val="1"/>
        </dgm:presLayoutVars>
      </dgm:prSet>
      <dgm:spPr/>
    </dgm:pt>
  </dgm:ptLst>
  <dgm:cxnLst>
    <dgm:cxn modelId="{F970CE00-9774-4371-8871-F9A8123B1E93}" srcId="{30F7D203-E507-49D4-A7A9-442D8DDFF599}" destId="{6BA4EAA6-D338-4838-B17B-040106A48B0F}" srcOrd="1" destOrd="0" parTransId="{ADB62D01-C332-46BE-93AE-F5336798713D}" sibTransId="{A948F2B9-4038-4269-B66C-6AA4D90BA0DE}"/>
    <dgm:cxn modelId="{C5E6D000-DAEA-4478-87B3-122E81A645E0}" type="presOf" srcId="{A948F2B9-4038-4269-B66C-6AA4D90BA0DE}" destId="{875312E2-8C6B-4B24-BF46-037840C463A4}" srcOrd="0" destOrd="0" presId="urn:microsoft.com/office/officeart/2005/8/layout/vProcess5"/>
    <dgm:cxn modelId="{55ED2D12-2B31-40DA-B90A-55B2AB73A9BE}" type="presOf" srcId="{43080124-8636-4893-8587-83303A96AA0F}" destId="{C97CA42E-0A9B-42BB-8EA4-213B5B109FAC}" srcOrd="0" destOrd="1" presId="urn:microsoft.com/office/officeart/2005/8/layout/vProcess5"/>
    <dgm:cxn modelId="{E68C9E23-C261-4AED-A662-33CC205925DE}" type="presOf" srcId="{6BA4EAA6-D338-4838-B17B-040106A48B0F}" destId="{B7BC4A65-FDEF-4BDF-919F-E11C8326E2CA}" srcOrd="1" destOrd="0" presId="urn:microsoft.com/office/officeart/2005/8/layout/vProcess5"/>
    <dgm:cxn modelId="{41DD8D2E-DE3C-43F6-8D75-BA8E8887DBF9}" type="presOf" srcId="{886B228F-004D-4C52-B4E0-E5A1079E3DDD}" destId="{C97CA42E-0A9B-42BB-8EA4-213B5B109FAC}" srcOrd="0" destOrd="0" presId="urn:microsoft.com/office/officeart/2005/8/layout/vProcess5"/>
    <dgm:cxn modelId="{3C00A25B-4E39-4725-AB87-8F0E7C88F0B0}" type="presOf" srcId="{886B228F-004D-4C52-B4E0-E5A1079E3DDD}" destId="{50102C35-A553-44B0-81ED-F7F163BA40B1}" srcOrd="1" destOrd="0" presId="urn:microsoft.com/office/officeart/2005/8/layout/vProcess5"/>
    <dgm:cxn modelId="{E098F26F-9EF8-4287-A1C6-81712BFDEAC2}" type="presOf" srcId="{6BA4EAA6-D338-4838-B17B-040106A48B0F}" destId="{AC3179A6-7907-4F12-B20E-D03D87AA1CBC}" srcOrd="0" destOrd="0" presId="urn:microsoft.com/office/officeart/2005/8/layout/vProcess5"/>
    <dgm:cxn modelId="{92453A97-876F-4EF6-8FAD-AB2754588DF4}" srcId="{886B228F-004D-4C52-B4E0-E5A1079E3DDD}" destId="{CE0A4AE1-8ACA-43E3-B5D0-D84BC0973655}" srcOrd="1" destOrd="0" parTransId="{D21F7F6A-8A6C-4907-99DF-DC0D4AB71030}" sibTransId="{3CD86E24-AC4A-4377-9216-2478DF1D9C64}"/>
    <dgm:cxn modelId="{066C6299-A019-4EE2-94DA-BDE0E7863F94}" type="presOf" srcId="{CC92195D-4BF4-4A6D-BC9E-AEB6C1705492}" destId="{3C861DA8-EBC4-401B-836C-341D11B07D8B}" srcOrd="0" destOrd="0" presId="urn:microsoft.com/office/officeart/2005/8/layout/vProcess5"/>
    <dgm:cxn modelId="{6DD9D0B1-C8D8-4F86-B86E-850395D31071}" srcId="{886B228F-004D-4C52-B4E0-E5A1079E3DDD}" destId="{43080124-8636-4893-8587-83303A96AA0F}" srcOrd="0" destOrd="0" parTransId="{29CA6800-D9CC-4FA1-9D4A-F8A887795C45}" sibTransId="{810F63B2-E779-4976-BB94-4DC65975833D}"/>
    <dgm:cxn modelId="{2869A7B2-1F2A-4F64-90BC-B8170416B2D8}" type="presOf" srcId="{CE0A4AE1-8ACA-43E3-B5D0-D84BC0973655}" destId="{50102C35-A553-44B0-81ED-F7F163BA40B1}" srcOrd="1" destOrd="2" presId="urn:microsoft.com/office/officeart/2005/8/layout/vProcess5"/>
    <dgm:cxn modelId="{89EB78B3-5C26-453F-B217-067A4D074B44}" srcId="{30F7D203-E507-49D4-A7A9-442D8DDFF599}" destId="{886B228F-004D-4C52-B4E0-E5A1079E3DDD}" srcOrd="0" destOrd="0" parTransId="{88471C5B-80BE-4BC1-96D6-33D6B4B75307}" sibTransId="{CC92195D-4BF4-4A6D-BC9E-AEB6C1705492}"/>
    <dgm:cxn modelId="{1818AEC1-5BEB-458B-A8F6-9A4D218EA88F}" type="presOf" srcId="{30F7D203-E507-49D4-A7A9-442D8DDFF599}" destId="{1C81A07C-5DAE-40C8-8098-7ED8FD7C1F69}" srcOrd="0" destOrd="0" presId="urn:microsoft.com/office/officeart/2005/8/layout/vProcess5"/>
    <dgm:cxn modelId="{0452F9DA-5382-4021-B1E7-952FE5027AED}" type="presOf" srcId="{0CDC840F-B4CD-40C9-9A8E-E0CE64A9BB7D}" destId="{6E9D27E6-E3D9-4D8F-ADEB-79C1529681D3}" srcOrd="1" destOrd="0" presId="urn:microsoft.com/office/officeart/2005/8/layout/vProcess5"/>
    <dgm:cxn modelId="{3DEA0CEC-BA82-4EFF-9317-AEC0428A1615}" type="presOf" srcId="{CE0A4AE1-8ACA-43E3-B5D0-D84BC0973655}" destId="{C97CA42E-0A9B-42BB-8EA4-213B5B109FAC}" srcOrd="0" destOrd="2" presId="urn:microsoft.com/office/officeart/2005/8/layout/vProcess5"/>
    <dgm:cxn modelId="{03C439F4-1687-4AB0-B954-EF2B052A631A}" srcId="{30F7D203-E507-49D4-A7A9-442D8DDFF599}" destId="{0CDC840F-B4CD-40C9-9A8E-E0CE64A9BB7D}" srcOrd="2" destOrd="0" parTransId="{FB4E563B-FE4D-4D6D-B541-6898B139CA0E}" sibTransId="{96B6B641-79E0-415F-8FB8-EE46C1C696B9}"/>
    <dgm:cxn modelId="{EA1329F9-8D4E-4B69-9A34-7E44BC567230}" type="presOf" srcId="{0CDC840F-B4CD-40C9-9A8E-E0CE64A9BB7D}" destId="{E67E2DCE-49ED-485D-AAB0-66650694DD73}" srcOrd="0" destOrd="0" presId="urn:microsoft.com/office/officeart/2005/8/layout/vProcess5"/>
    <dgm:cxn modelId="{0EAC58FE-B340-44C9-A63C-22CD8E6F1D30}" type="presOf" srcId="{43080124-8636-4893-8587-83303A96AA0F}" destId="{50102C35-A553-44B0-81ED-F7F163BA40B1}" srcOrd="1" destOrd="1" presId="urn:microsoft.com/office/officeart/2005/8/layout/vProcess5"/>
    <dgm:cxn modelId="{117C3CB6-62D0-422D-89A2-9DFEEABB3757}" type="presParOf" srcId="{1C81A07C-5DAE-40C8-8098-7ED8FD7C1F69}" destId="{81387D44-71B9-4AE5-B23E-DE7164648FB4}" srcOrd="0" destOrd="0" presId="urn:microsoft.com/office/officeart/2005/8/layout/vProcess5"/>
    <dgm:cxn modelId="{96FCFC49-E4EB-4908-87EB-08943D718AAA}" type="presParOf" srcId="{1C81A07C-5DAE-40C8-8098-7ED8FD7C1F69}" destId="{C97CA42E-0A9B-42BB-8EA4-213B5B109FAC}" srcOrd="1" destOrd="0" presId="urn:microsoft.com/office/officeart/2005/8/layout/vProcess5"/>
    <dgm:cxn modelId="{43929E77-4FB1-4512-9ADA-C9495CBA8DC4}" type="presParOf" srcId="{1C81A07C-5DAE-40C8-8098-7ED8FD7C1F69}" destId="{AC3179A6-7907-4F12-B20E-D03D87AA1CBC}" srcOrd="2" destOrd="0" presId="urn:microsoft.com/office/officeart/2005/8/layout/vProcess5"/>
    <dgm:cxn modelId="{D2746860-4FD9-462B-8CB5-C0DB9DA634D3}" type="presParOf" srcId="{1C81A07C-5DAE-40C8-8098-7ED8FD7C1F69}" destId="{E67E2DCE-49ED-485D-AAB0-66650694DD73}" srcOrd="3" destOrd="0" presId="urn:microsoft.com/office/officeart/2005/8/layout/vProcess5"/>
    <dgm:cxn modelId="{982C980B-B5AB-403A-B613-04FA85A336AB}" type="presParOf" srcId="{1C81A07C-5DAE-40C8-8098-7ED8FD7C1F69}" destId="{3C861DA8-EBC4-401B-836C-341D11B07D8B}" srcOrd="4" destOrd="0" presId="urn:microsoft.com/office/officeart/2005/8/layout/vProcess5"/>
    <dgm:cxn modelId="{5837DBEC-EFD2-4C1D-91D4-AE5C9558B857}" type="presParOf" srcId="{1C81A07C-5DAE-40C8-8098-7ED8FD7C1F69}" destId="{875312E2-8C6B-4B24-BF46-037840C463A4}" srcOrd="5" destOrd="0" presId="urn:microsoft.com/office/officeart/2005/8/layout/vProcess5"/>
    <dgm:cxn modelId="{7D143ECD-524F-4D69-A437-89AC28E535E6}" type="presParOf" srcId="{1C81A07C-5DAE-40C8-8098-7ED8FD7C1F69}" destId="{50102C35-A553-44B0-81ED-F7F163BA40B1}" srcOrd="6" destOrd="0" presId="urn:microsoft.com/office/officeart/2005/8/layout/vProcess5"/>
    <dgm:cxn modelId="{266837A6-D1BD-4832-9447-45E20143843E}" type="presParOf" srcId="{1C81A07C-5DAE-40C8-8098-7ED8FD7C1F69}" destId="{B7BC4A65-FDEF-4BDF-919F-E11C8326E2CA}" srcOrd="7" destOrd="0" presId="urn:microsoft.com/office/officeart/2005/8/layout/vProcess5"/>
    <dgm:cxn modelId="{BC042764-8AA1-4FC7-AC6D-BD0E1EA351B9}" type="presParOf" srcId="{1C81A07C-5DAE-40C8-8098-7ED8FD7C1F69}" destId="{6E9D27E6-E3D9-4D8F-ADEB-79C1529681D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C1F5B-D5D4-41F9-A9B5-5C680788319C}">
      <dsp:nvSpPr>
        <dsp:cNvPr id="0" name=""/>
        <dsp:cNvSpPr/>
      </dsp:nvSpPr>
      <dsp:spPr>
        <a:xfrm>
          <a:off x="432120" y="823116"/>
          <a:ext cx="1579135" cy="548412"/>
        </a:xfrm>
        <a:prstGeom prst="ellipse">
          <a:avLst/>
        </a:prstGeom>
        <a:solidFill>
          <a:schemeClr val="accent2">
            <a:tint val="50000"/>
            <a:alpha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317AD8F5-92BB-4D63-AEA2-9DD56B4238BA}">
      <dsp:nvSpPr>
        <dsp:cNvPr id="0" name=""/>
        <dsp:cNvSpPr/>
      </dsp:nvSpPr>
      <dsp:spPr>
        <a:xfrm>
          <a:off x="1071119" y="2165993"/>
          <a:ext cx="306034" cy="195861"/>
        </a:xfrm>
        <a:prstGeom prst="down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DBAEF30-9486-433A-80C5-2D70F9AE114F}">
      <dsp:nvSpPr>
        <dsp:cNvPr id="0" name=""/>
        <dsp:cNvSpPr/>
      </dsp:nvSpPr>
      <dsp:spPr>
        <a:xfrm>
          <a:off x="489654" y="2322682"/>
          <a:ext cx="1468963" cy="36724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spc="-1" dirty="0">
              <a:uFill>
                <a:solidFill>
                  <a:srgbClr val="FFFFFF"/>
                </a:solidFill>
              </a:uFill>
              <a:latin typeface="Arial"/>
            </a:rPr>
            <a:t>SI SSP</a:t>
          </a:r>
        </a:p>
      </dsp:txBody>
      <dsp:txXfrm>
        <a:off x="489654" y="2322682"/>
        <a:ext cx="1468963" cy="367240"/>
      </dsp:txXfrm>
    </dsp:sp>
    <dsp:sp modelId="{5974688F-3180-4BDD-902C-C1C318C647F0}">
      <dsp:nvSpPr>
        <dsp:cNvPr id="0" name=""/>
        <dsp:cNvSpPr/>
      </dsp:nvSpPr>
      <dsp:spPr>
        <a:xfrm>
          <a:off x="1006239" y="1413884"/>
          <a:ext cx="550861" cy="55086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spc="-1" dirty="0">
              <a:uFill>
                <a:solidFill>
                  <a:srgbClr val="FFFFFF"/>
                </a:solidFill>
              </a:uFill>
              <a:latin typeface="Arial"/>
            </a:rPr>
            <a:t>Outil SIS</a:t>
          </a:r>
        </a:p>
      </dsp:txBody>
      <dsp:txXfrm>
        <a:off x="1086911" y="1494556"/>
        <a:ext cx="389517" cy="389517"/>
      </dsp:txXfrm>
    </dsp:sp>
    <dsp:sp modelId="{F26AB1A3-F110-4C76-8335-BAC94DF3BFC5}">
      <dsp:nvSpPr>
        <dsp:cNvPr id="0" name=""/>
        <dsp:cNvSpPr/>
      </dsp:nvSpPr>
      <dsp:spPr>
        <a:xfrm>
          <a:off x="612067" y="1000615"/>
          <a:ext cx="550861" cy="550861"/>
        </a:xfrm>
        <a:prstGeom prst="ellipse">
          <a:avLst/>
        </a:prstGeom>
        <a:solidFill>
          <a:schemeClr val="accent2">
            <a:hueOff val="-5696468"/>
            <a:satOff val="26831"/>
            <a:lumOff val="129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spc="-1">
              <a:uFill>
                <a:solidFill>
                  <a:srgbClr val="FFFFFF"/>
                </a:solidFill>
              </a:uFill>
              <a:latin typeface="Arial"/>
            </a:rPr>
            <a:t>BASOL</a:t>
          </a:r>
          <a:endParaRPr lang="fr-FR" sz="800" kern="1200" dirty="0"/>
        </a:p>
      </dsp:txBody>
      <dsp:txXfrm>
        <a:off x="692739" y="1081287"/>
        <a:ext cx="389517" cy="389517"/>
      </dsp:txXfrm>
    </dsp:sp>
    <dsp:sp modelId="{48480073-5553-47B6-98BF-86406CE55863}">
      <dsp:nvSpPr>
        <dsp:cNvPr id="0" name=""/>
        <dsp:cNvSpPr/>
      </dsp:nvSpPr>
      <dsp:spPr>
        <a:xfrm>
          <a:off x="1175170" y="867429"/>
          <a:ext cx="550861" cy="550861"/>
        </a:xfrm>
        <a:prstGeom prst="ellipse">
          <a:avLst/>
        </a:prstGeom>
        <a:solidFill>
          <a:schemeClr val="accent2">
            <a:hueOff val="-11392936"/>
            <a:satOff val="53661"/>
            <a:lumOff val="258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kern="1200" spc="-1" dirty="0">
              <a:uFill>
                <a:solidFill>
                  <a:srgbClr val="FFFFFF"/>
                </a:solidFill>
              </a:uFill>
              <a:latin typeface="Arial"/>
            </a:rPr>
            <a:t>BASIAS</a:t>
          </a:r>
          <a:endParaRPr lang="fr-FR" sz="800" kern="1200" dirty="0"/>
        </a:p>
      </dsp:txBody>
      <dsp:txXfrm>
        <a:off x="1255842" y="948101"/>
        <a:ext cx="389517" cy="389517"/>
      </dsp:txXfrm>
    </dsp:sp>
    <dsp:sp modelId="{52B84CA3-BA58-418E-9F60-F74706681476}">
      <dsp:nvSpPr>
        <dsp:cNvPr id="0" name=""/>
        <dsp:cNvSpPr/>
      </dsp:nvSpPr>
      <dsp:spPr>
        <a:xfrm>
          <a:off x="367240" y="755788"/>
          <a:ext cx="1713790" cy="1371032"/>
        </a:xfrm>
        <a:prstGeom prst="funnel">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CA42E-0A9B-42BB-8EA4-213B5B109FAC}">
      <dsp:nvSpPr>
        <dsp:cNvPr id="0" name=""/>
        <dsp:cNvSpPr/>
      </dsp:nvSpPr>
      <dsp:spPr>
        <a:xfrm>
          <a:off x="0" y="0"/>
          <a:ext cx="3461119" cy="1145100"/>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b="1" kern="1200" dirty="0"/>
            <a:t>Etablissement</a:t>
          </a:r>
          <a:endParaRPr lang="fr-FR" sz="1400" kern="1200" dirty="0"/>
        </a:p>
        <a:p>
          <a:pPr marL="57150" lvl="1" indent="-57150" algn="l" defTabSz="466725">
            <a:lnSpc>
              <a:spcPct val="90000"/>
            </a:lnSpc>
            <a:spcBef>
              <a:spcPct val="0"/>
            </a:spcBef>
            <a:spcAft>
              <a:spcPct val="15000"/>
            </a:spcAft>
            <a:buChar char="•"/>
          </a:pPr>
          <a:r>
            <a:rPr lang="fr-FR" sz="1050" kern="1200" dirty="0"/>
            <a:t>ICPE (</a:t>
          </a:r>
          <a:r>
            <a:rPr lang="fr-FR" sz="1050" kern="1200" dirty="0" err="1"/>
            <a:t>GUNenv</a:t>
          </a:r>
          <a:r>
            <a:rPr lang="fr-FR" sz="1050" kern="1200" dirty="0"/>
            <a:t>)</a:t>
          </a:r>
        </a:p>
        <a:p>
          <a:pPr marL="57150" lvl="1" indent="-57150" algn="l" defTabSz="466725">
            <a:lnSpc>
              <a:spcPct val="90000"/>
            </a:lnSpc>
            <a:spcBef>
              <a:spcPct val="0"/>
            </a:spcBef>
            <a:spcAft>
              <a:spcPct val="15000"/>
            </a:spcAft>
            <a:buChar char="•"/>
          </a:pPr>
          <a:r>
            <a:rPr lang="fr-FR" sz="1050" kern="1200" dirty="0"/>
            <a:t>Activités de services et industrielles (</a:t>
          </a:r>
          <a:r>
            <a:rPr lang="fr-FR" sz="1000" kern="1200" dirty="0"/>
            <a:t>SIRENE et CASIAS</a:t>
          </a:r>
          <a:r>
            <a:rPr lang="fr-FR" sz="1050" kern="1200" dirty="0"/>
            <a:t>)</a:t>
          </a:r>
        </a:p>
        <a:p>
          <a:pPr marL="57150" lvl="1" indent="-57150" algn="l" defTabSz="466725">
            <a:lnSpc>
              <a:spcPct val="90000"/>
            </a:lnSpc>
            <a:spcBef>
              <a:spcPct val="0"/>
            </a:spcBef>
            <a:spcAft>
              <a:spcPct val="15000"/>
            </a:spcAft>
            <a:buChar char="•"/>
          </a:pPr>
          <a:r>
            <a:rPr lang="fr-FR" sz="1050" kern="1200" dirty="0">
              <a:solidFill>
                <a:srgbClr val="FF0000"/>
              </a:solidFill>
            </a:rPr>
            <a:t>(en activité ou non)</a:t>
          </a:r>
        </a:p>
      </dsp:txBody>
      <dsp:txXfrm>
        <a:off x="33539" y="33539"/>
        <a:ext cx="2225466" cy="1078022"/>
      </dsp:txXfrm>
    </dsp:sp>
    <dsp:sp modelId="{AC3179A6-7907-4F12-B20E-D03D87AA1CBC}">
      <dsp:nvSpPr>
        <dsp:cNvPr id="0" name=""/>
        <dsp:cNvSpPr/>
      </dsp:nvSpPr>
      <dsp:spPr>
        <a:xfrm>
          <a:off x="47366" y="1393755"/>
          <a:ext cx="3947337" cy="1145100"/>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FR" sz="1200" b="1" kern="1200" dirty="0"/>
            <a:t>Instruction </a:t>
          </a:r>
          <a:r>
            <a:rPr lang="fr-FR" sz="800" b="0" kern="1200" dirty="0"/>
            <a:t>(ex-</a:t>
          </a:r>
          <a:r>
            <a:rPr lang="fr-FR" sz="800" b="0" kern="1200" dirty="0" err="1"/>
            <a:t>basol</a:t>
          </a:r>
          <a:r>
            <a:rPr lang="fr-FR" sz="800" b="0" kern="1200" dirty="0"/>
            <a:t>) - </a:t>
          </a:r>
          <a:r>
            <a:rPr lang="fr-FR" sz="800" i="1" kern="1200" dirty="0"/>
            <a:t>(</a:t>
          </a:r>
          <a:r>
            <a:rPr lang="fr-FR" sz="900" i="1" kern="1200" dirty="0"/>
            <a:t>en cours ou clôturée</a:t>
          </a:r>
          <a:r>
            <a:rPr lang="fr-FR" sz="800" i="1" kern="1200" dirty="0"/>
            <a:t>)</a:t>
          </a:r>
          <a:r>
            <a:rPr lang="fr-FR" sz="1050" b="1" kern="1200" dirty="0"/>
            <a:t> </a:t>
          </a:r>
        </a:p>
        <a:p>
          <a:pPr marL="0" lvl="0" indent="0" algn="l" defTabSz="533400">
            <a:lnSpc>
              <a:spcPct val="90000"/>
            </a:lnSpc>
            <a:spcBef>
              <a:spcPct val="0"/>
            </a:spcBef>
            <a:spcAft>
              <a:spcPct val="35000"/>
            </a:spcAft>
            <a:buNone/>
            <a:tabLst/>
          </a:pPr>
          <a:r>
            <a:rPr lang="fr-FR" sz="1100" b="0" kern="1200" dirty="0"/>
            <a:t>- </a:t>
          </a:r>
          <a:r>
            <a:rPr lang="fr-FR" sz="900" b="0" kern="1200" dirty="0"/>
            <a:t>D</a:t>
          </a:r>
          <a:r>
            <a:rPr lang="fr-FR" sz="1000" b="0" kern="1200" dirty="0"/>
            <a:t>onnées sur les enjeux environnementaux lié au site</a:t>
          </a:r>
        </a:p>
        <a:p>
          <a:pPr marL="0" lvl="0" indent="0" algn="l" defTabSz="533400">
            <a:lnSpc>
              <a:spcPct val="100000"/>
            </a:lnSpc>
            <a:spcBef>
              <a:spcPct val="0"/>
            </a:spcBef>
            <a:spcAft>
              <a:spcPts val="0"/>
            </a:spcAft>
            <a:buNone/>
          </a:pPr>
          <a:r>
            <a:rPr lang="fr-FR" sz="1000" b="0" kern="1200" dirty="0"/>
            <a:t>- Etudes et actions</a:t>
          </a:r>
          <a:br>
            <a:rPr lang="fr-FR" sz="1000" b="0" kern="1200" dirty="0"/>
          </a:br>
          <a:endParaRPr lang="fr-FR" sz="1000" i="1" kern="1200" dirty="0"/>
        </a:p>
      </dsp:txBody>
      <dsp:txXfrm>
        <a:off x="80905" y="1427294"/>
        <a:ext cx="2683088" cy="1078022"/>
      </dsp:txXfrm>
    </dsp:sp>
    <dsp:sp modelId="{E67E2DCE-49ED-485D-AAB0-66650694DD73}">
      <dsp:nvSpPr>
        <dsp:cNvPr id="0" name=""/>
        <dsp:cNvSpPr/>
      </dsp:nvSpPr>
      <dsp:spPr>
        <a:xfrm>
          <a:off x="610785" y="2671901"/>
          <a:ext cx="3461119" cy="1145100"/>
        </a:xfrm>
        <a:prstGeom prst="roundRect">
          <a:avLst>
            <a:gd name="adj" fmla="val 10000"/>
          </a:avLst>
        </a:prstGeom>
        <a:solidFill>
          <a:schemeClr val="accent3">
            <a:lumMod val="20000"/>
            <a:lumOff val="80000"/>
          </a:schemeClr>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dirty="0"/>
            <a:t>Classification</a:t>
          </a:r>
          <a:br>
            <a:rPr lang="fr-FR" sz="2000" kern="1200" dirty="0"/>
          </a:br>
          <a:br>
            <a:rPr lang="fr-FR" sz="800" kern="1200" dirty="0"/>
          </a:br>
          <a:r>
            <a:rPr lang="fr-FR" sz="1100" kern="1200" dirty="0"/>
            <a:t>SIS, SUP, RUP, RUCPE, PIG ou Banalisé*</a:t>
          </a:r>
        </a:p>
      </dsp:txBody>
      <dsp:txXfrm>
        <a:off x="644324" y="2705440"/>
        <a:ext cx="2344332" cy="1078022"/>
      </dsp:txXfrm>
    </dsp:sp>
    <dsp:sp modelId="{3C861DA8-EBC4-401B-836C-341D11B07D8B}">
      <dsp:nvSpPr>
        <dsp:cNvPr id="0" name=""/>
        <dsp:cNvSpPr/>
      </dsp:nvSpPr>
      <dsp:spPr>
        <a:xfrm>
          <a:off x="2716803" y="868367"/>
          <a:ext cx="744315" cy="74431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1333500">
            <a:lnSpc>
              <a:spcPct val="90000"/>
            </a:lnSpc>
            <a:spcBef>
              <a:spcPct val="0"/>
            </a:spcBef>
            <a:spcAft>
              <a:spcPct val="35000"/>
            </a:spcAft>
            <a:buNone/>
          </a:pPr>
          <a:endParaRPr lang="fr-FR" sz="3000" kern="1200"/>
        </a:p>
      </dsp:txBody>
      <dsp:txXfrm>
        <a:off x="2884274" y="868367"/>
        <a:ext cx="409373" cy="560097"/>
      </dsp:txXfrm>
    </dsp:sp>
    <dsp:sp modelId="{875312E2-8C6B-4B24-BF46-037840C463A4}">
      <dsp:nvSpPr>
        <dsp:cNvPr id="0" name=""/>
        <dsp:cNvSpPr/>
      </dsp:nvSpPr>
      <dsp:spPr>
        <a:xfrm>
          <a:off x="3022196" y="2196684"/>
          <a:ext cx="744315" cy="74431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1333500">
            <a:lnSpc>
              <a:spcPct val="90000"/>
            </a:lnSpc>
            <a:spcBef>
              <a:spcPct val="0"/>
            </a:spcBef>
            <a:spcAft>
              <a:spcPct val="35000"/>
            </a:spcAft>
            <a:buNone/>
          </a:pPr>
          <a:endParaRPr lang="fr-FR" sz="3000" kern="1200"/>
        </a:p>
      </dsp:txBody>
      <dsp:txXfrm>
        <a:off x="3189667" y="2196684"/>
        <a:ext cx="409373" cy="560097"/>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998AD1-1EB1-4C7B-8F5B-06EAAE714016}" type="datetimeFigureOut">
              <a:rPr lang="fr-FR" smtClean="0"/>
              <a:t>18/06/2025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F7480E-3B41-4435-BCA9-A4147389D82F}" type="slidenum">
              <a:rPr lang="fr-FR" smtClean="0"/>
              <a:t>‹N°›</a:t>
            </a:fld>
            <a:endParaRPr lang="fr-FR"/>
          </a:p>
        </p:txBody>
      </p:sp>
    </p:spTree>
    <p:extLst>
      <p:ext uri="{BB962C8B-B14F-4D97-AF65-F5344CB8AC3E}">
        <p14:creationId xmlns:p14="http://schemas.microsoft.com/office/powerpoint/2010/main" val="1589997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18/06/2025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67894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1819768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indent="0">
              <a:buFont typeface="Symbol" panose="05050102010706020507" pitchFamily="18" charset="2"/>
              <a:buNone/>
            </a:pPr>
            <a:endParaRPr lang="fr-FR" b="1" baseline="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241727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indent="0">
              <a:buFont typeface="Symbol" panose="05050102010706020507" pitchFamily="18" charset="2"/>
              <a:buNone/>
            </a:pPr>
            <a:endParaRPr lang="fr-FR" b="1" baseline="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3999511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indent="0">
              <a:buFont typeface="Symbol" panose="05050102010706020507" pitchFamily="18" charset="2"/>
              <a:buNone/>
            </a:pPr>
            <a:endParaRPr lang="fr-FR" b="1" baseline="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2818700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1441918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2617451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solidFill>
                <a:srgbClr val="FF0000"/>
              </a:solidFill>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2100560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2323622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3181C-472A-9FD2-7FF1-4B8D24254DD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E6EA37-B05F-9B9D-E29B-CE7B72C8A44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12C180D-E606-CEA6-2E1D-8B73F81BA6B3}"/>
              </a:ext>
            </a:extLst>
          </p:cNvPr>
          <p:cNvSpPr>
            <a:spLocks noGrp="1"/>
          </p:cNvSpPr>
          <p:nvPr>
            <p:ph type="body" idx="1"/>
          </p:nvPr>
        </p:nvSpPr>
        <p:spPr/>
        <p:txBody>
          <a:bodyPr/>
          <a:lstStyle/>
          <a:p>
            <a:endParaRPr lang="fr-FR" baseline="0" dirty="0"/>
          </a:p>
        </p:txBody>
      </p:sp>
      <p:sp>
        <p:nvSpPr>
          <p:cNvPr id="4" name="Espace réservé du numéro de diapositive 3">
            <a:extLst>
              <a:ext uri="{FF2B5EF4-FFF2-40B4-BE49-F238E27FC236}">
                <a16:creationId xmlns:a16="http://schemas.microsoft.com/office/drawing/2014/main" id="{28003689-EE1D-9044-42C8-DF318D651BD6}"/>
              </a:ext>
            </a:extLst>
          </p:cNvPr>
          <p:cNvSpPr>
            <a:spLocks noGrp="1"/>
          </p:cNvSpPr>
          <p:nvPr>
            <p:ph type="sldNum" sz="quarter" idx="10"/>
          </p:nvPr>
        </p:nvSpPr>
        <p:spPr/>
        <p:txBody>
          <a:bodyPr/>
          <a:lstStyle/>
          <a:p>
            <a:fld id="{1B06CD8F-B7ED-4A05-9FB1-A01CC0EF02CC}" type="slidenum">
              <a:rPr lang="fr-FR" smtClean="0"/>
              <a:pPr/>
              <a:t>18</a:t>
            </a:fld>
            <a:endParaRPr lang="fr-FR" dirty="0"/>
          </a:p>
        </p:txBody>
      </p:sp>
    </p:spTree>
    <p:extLst>
      <p:ext uri="{BB962C8B-B14F-4D97-AF65-F5344CB8AC3E}">
        <p14:creationId xmlns:p14="http://schemas.microsoft.com/office/powerpoint/2010/main" val="2617519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19</a:t>
            </a:fld>
            <a:endParaRPr lang="fr-FR" dirty="0"/>
          </a:p>
        </p:txBody>
      </p:sp>
    </p:spTree>
    <p:extLst>
      <p:ext uri="{BB962C8B-B14F-4D97-AF65-F5344CB8AC3E}">
        <p14:creationId xmlns:p14="http://schemas.microsoft.com/office/powerpoint/2010/main" val="3981995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baseline="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1447256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01DF4-4B5D-EB18-B02B-9B753E52BF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0A2ADB1-ABD4-678F-AFC2-E3892E81A9D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A5905DA-1263-608F-FFAD-79A9E532B25F}"/>
              </a:ext>
            </a:extLst>
          </p:cNvPr>
          <p:cNvSpPr>
            <a:spLocks noGrp="1"/>
          </p:cNvSpPr>
          <p:nvPr>
            <p:ph type="body" idx="1"/>
          </p:nvPr>
        </p:nvSpPr>
        <p:spPr/>
        <p:txBody>
          <a:bodyPr/>
          <a:lstStyle/>
          <a:p>
            <a:endParaRPr lang="fr-FR" baseline="0" dirty="0"/>
          </a:p>
        </p:txBody>
      </p:sp>
      <p:sp>
        <p:nvSpPr>
          <p:cNvPr id="4" name="Espace réservé du numéro de diapositive 3">
            <a:extLst>
              <a:ext uri="{FF2B5EF4-FFF2-40B4-BE49-F238E27FC236}">
                <a16:creationId xmlns:a16="http://schemas.microsoft.com/office/drawing/2014/main" id="{BE152357-0F2F-EE74-59F4-DDCA5F934568}"/>
              </a:ext>
            </a:extLst>
          </p:cNvPr>
          <p:cNvSpPr>
            <a:spLocks noGrp="1"/>
          </p:cNvSpPr>
          <p:nvPr>
            <p:ph type="sldNum" sz="quarter" idx="10"/>
          </p:nvPr>
        </p:nvSpPr>
        <p:spPr/>
        <p:txBody>
          <a:bodyPr/>
          <a:lstStyle/>
          <a:p>
            <a:fld id="{1B06CD8F-B7ED-4A05-9FB1-A01CC0EF02CC}" type="slidenum">
              <a:rPr lang="fr-FR" smtClean="0"/>
              <a:pPr/>
              <a:t>21</a:t>
            </a:fld>
            <a:endParaRPr lang="fr-FR" dirty="0"/>
          </a:p>
        </p:txBody>
      </p:sp>
    </p:spTree>
    <p:extLst>
      <p:ext uri="{BB962C8B-B14F-4D97-AF65-F5344CB8AC3E}">
        <p14:creationId xmlns:p14="http://schemas.microsoft.com/office/powerpoint/2010/main" val="847540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3158937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baseline="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260864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2356B-5D40-3BA8-0DB2-26BCCEA9C51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E3BF1E2-5B38-DBA8-A35E-39ACCDCFDAA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360AB11-55B5-4D1C-3792-BC854B2BE266}"/>
              </a:ext>
            </a:extLst>
          </p:cNvPr>
          <p:cNvSpPr>
            <a:spLocks noGrp="1"/>
          </p:cNvSpPr>
          <p:nvPr>
            <p:ph type="body" idx="1"/>
          </p:nvPr>
        </p:nvSpPr>
        <p:spPr>
          <a:xfrm>
            <a:off x="338498" y="4714410"/>
            <a:ext cx="6120679" cy="4466987"/>
          </a:xfrm>
        </p:spPr>
        <p:txBody>
          <a:bodyPr>
            <a:noAutofit/>
          </a:bodyPr>
          <a:lstStyle/>
          <a:p>
            <a:pPr algn="just"/>
            <a:endParaRPr lang="fr-FR" sz="800" b="0" i="0" kern="1200" baseline="0" dirty="0">
              <a:solidFill>
                <a:schemeClr val="tx1"/>
              </a:solidFill>
              <a:effectLst/>
            </a:endParaRPr>
          </a:p>
        </p:txBody>
      </p:sp>
      <p:sp>
        <p:nvSpPr>
          <p:cNvPr id="4" name="Espace réservé du numéro de diapositive 3">
            <a:extLst>
              <a:ext uri="{FF2B5EF4-FFF2-40B4-BE49-F238E27FC236}">
                <a16:creationId xmlns:a16="http://schemas.microsoft.com/office/drawing/2014/main" id="{D765A7AA-21F2-068B-8396-E892A3C868B5}"/>
              </a:ext>
            </a:extLst>
          </p:cNvPr>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63596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baseline="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866471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sz="1200" kern="1200" dirty="0">
              <a:solidFill>
                <a:schemeClr val="tx1"/>
              </a:solidFill>
              <a:effectLst/>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248010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111395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244963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EE45B66-FFAB-4103-9E09-33FEBB6F0FE3}" type="datetime1">
              <a:rPr lang="fr-FR" smtClean="0"/>
              <a:t>18/06/2025</a:t>
            </a:fld>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a:t>Bureau du sol et du sous-sol (DGPR/SRT/SDRCP/BSSS)</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stretch>
            <a:fillRect/>
          </a:stretch>
        </p:blipFill>
        <p:spPr>
          <a:xfrm>
            <a:off x="539552" y="90000"/>
            <a:ext cx="3278047" cy="2824211"/>
          </a:xfrm>
          <a:prstGeom prst="rect">
            <a:avLst/>
          </a:prstGeom>
        </p:spPr>
      </p:pic>
    </p:spTree>
    <p:extLst>
      <p:ext uri="{BB962C8B-B14F-4D97-AF65-F5344CB8AC3E}">
        <p14:creationId xmlns:p14="http://schemas.microsoft.com/office/powerpoint/2010/main" val="343261095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 Titre et énumér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8289" y="1129038"/>
            <a:ext cx="8254656" cy="3221289"/>
          </a:xfrm>
          <a:prstGeom prst="rect">
            <a:avLst/>
          </a:prstGeom>
        </p:spPr>
        <p:txBody>
          <a:bodyPr/>
          <a:lstStyle>
            <a:lvl1pPr marL="257175" indent="-257175" algn="l">
              <a:buClr>
                <a:srgbClr val="FA792A"/>
              </a:buClr>
              <a:buSzPct val="150000"/>
              <a:buFont typeface="Arial" panose="020B0604020202020204" pitchFamily="34" charset="0"/>
              <a:buChar char="•"/>
              <a:defRPr sz="1200">
                <a:latin typeface="Arial" panose="020B0604020202020204" pitchFamily="34" charset="0"/>
                <a:cs typeface="Arial" panose="020B0604020202020204" pitchFamily="34" charset="0"/>
              </a:defRPr>
            </a:lvl1pPr>
            <a:lvl2pPr marL="600075" indent="-257175" algn="l">
              <a:buClr>
                <a:srgbClr val="FA792A"/>
              </a:buClr>
              <a:buSzPct val="75000"/>
              <a:buFont typeface="Courier New" panose="02070309020205020404" pitchFamily="49" charset="0"/>
              <a:buChar char="o"/>
              <a:defRPr sz="1200"/>
            </a:lvl2pPr>
            <a:lvl3pPr marL="900113" indent="-214313" algn="l">
              <a:buClr>
                <a:srgbClr val="FA792A"/>
              </a:buClr>
              <a:buSzPct val="50000"/>
              <a:buFont typeface="Wingdings" panose="05000000000000000000" pitchFamily="2" charset="2"/>
              <a:buChar char="ü"/>
              <a:defRPr sz="1200"/>
            </a:lvl3pPr>
            <a:lvl4pPr marL="1243013" indent="-214313" algn="l">
              <a:buClr>
                <a:srgbClr val="FA792A"/>
              </a:buClr>
              <a:buSzPct val="50000"/>
              <a:buFont typeface="Wingdings" panose="05000000000000000000" pitchFamily="2" charset="2"/>
              <a:buChar char="§"/>
              <a:defRPr sz="1200"/>
            </a:lvl4pPr>
            <a:lvl5pPr marL="1371600" indent="0" algn="l">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cxnSp>
        <p:nvCxnSpPr>
          <p:cNvPr id="12" name="Connecteur droit 11"/>
          <p:cNvCxnSpPr/>
          <p:nvPr userDrawn="1"/>
        </p:nvCxnSpPr>
        <p:spPr>
          <a:xfrm flipV="1">
            <a:off x="528916" y="474220"/>
            <a:ext cx="599482" cy="77"/>
          </a:xfrm>
          <a:prstGeom prst="line">
            <a:avLst/>
          </a:prstGeom>
          <a:ln w="38100">
            <a:solidFill>
              <a:srgbClr val="FA792A"/>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18290" y="193964"/>
            <a:ext cx="8254655" cy="623455"/>
          </a:xfrm>
          <a:prstGeom prst="rect">
            <a:avLst/>
          </a:prstGeom>
        </p:spPr>
        <p:txBody>
          <a:bodyPr/>
          <a:lstStyle>
            <a:lvl1pPr>
              <a:defRPr sz="1350" b="1">
                <a:solidFill>
                  <a:srgbClr val="FA792A"/>
                </a:solidFill>
                <a:latin typeface="Arial" panose="020B0604020202020204" pitchFamily="34" charset="0"/>
                <a:cs typeface="Arial" panose="020B0604020202020204" pitchFamily="34" charset="0"/>
              </a:defRPr>
            </a:lvl1pPr>
          </a:lstStyle>
          <a:p>
            <a:r>
              <a:rPr lang="fr-FR" dirty="0"/>
              <a:t>MODIFIEZ LE STYLE DU TITRE</a:t>
            </a:r>
            <a:endParaRPr lang="en-US" dirty="0"/>
          </a:p>
        </p:txBody>
      </p:sp>
    </p:spTree>
    <p:extLst>
      <p:ext uri="{BB962C8B-B14F-4D97-AF65-F5344CB8AC3E}">
        <p14:creationId xmlns:p14="http://schemas.microsoft.com/office/powerpoint/2010/main" val="183680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 2 titres et énumér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8291" y="1254868"/>
            <a:ext cx="8254655" cy="3394583"/>
          </a:xfrm>
          <a:prstGeom prst="rect">
            <a:avLst/>
          </a:prstGeom>
        </p:spPr>
        <p:txBody>
          <a:bodyPr/>
          <a:lstStyle>
            <a:lvl1pPr marL="257175" indent="-257175" algn="l">
              <a:buClr>
                <a:srgbClr val="FA792A"/>
              </a:buClr>
              <a:buSzPct val="150000"/>
              <a:buFont typeface="Arial" panose="020B0604020202020204" pitchFamily="34" charset="0"/>
              <a:buChar char="•"/>
              <a:defRPr sz="1200">
                <a:latin typeface="Arial" panose="020B0604020202020204" pitchFamily="34" charset="0"/>
                <a:cs typeface="Arial" panose="020B0604020202020204" pitchFamily="34" charset="0"/>
              </a:defRPr>
            </a:lvl1pPr>
            <a:lvl2pPr marL="600075" indent="-257175" algn="l">
              <a:buClr>
                <a:srgbClr val="FA792A"/>
              </a:buClr>
              <a:buSzPct val="75000"/>
              <a:buFont typeface="Courier New" panose="02070309020205020404" pitchFamily="49" charset="0"/>
              <a:buChar char="o"/>
              <a:defRPr sz="1200"/>
            </a:lvl2pPr>
            <a:lvl3pPr marL="900113" indent="-214313" algn="l">
              <a:buClr>
                <a:srgbClr val="FA792A"/>
              </a:buClr>
              <a:buSzPct val="50000"/>
              <a:buFont typeface="Wingdings" panose="05000000000000000000" pitchFamily="2" charset="2"/>
              <a:buChar char="ü"/>
              <a:defRPr sz="1200"/>
            </a:lvl3pPr>
            <a:lvl4pPr marL="1243013" indent="-214313" algn="l">
              <a:buClr>
                <a:srgbClr val="FA792A"/>
              </a:buClr>
              <a:buSzPct val="50000"/>
              <a:buFont typeface="Wingdings" panose="05000000000000000000" pitchFamily="2" charset="2"/>
              <a:buChar char="§"/>
              <a:defRPr sz="1200"/>
            </a:lvl4pPr>
            <a:lvl5pPr marL="1371600" indent="0" algn="l">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cxnSp>
        <p:nvCxnSpPr>
          <p:cNvPr id="12" name="Connecteur droit 11"/>
          <p:cNvCxnSpPr/>
          <p:nvPr userDrawn="1"/>
        </p:nvCxnSpPr>
        <p:spPr>
          <a:xfrm flipV="1">
            <a:off x="538643" y="474220"/>
            <a:ext cx="599482" cy="77"/>
          </a:xfrm>
          <a:prstGeom prst="line">
            <a:avLst/>
          </a:prstGeom>
          <a:ln w="38100">
            <a:solidFill>
              <a:srgbClr val="FA792A"/>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28018" y="193964"/>
            <a:ext cx="8244927" cy="426175"/>
          </a:xfrm>
          <a:prstGeom prst="rect">
            <a:avLst/>
          </a:prstGeom>
        </p:spPr>
        <p:txBody>
          <a:bodyPr/>
          <a:lstStyle>
            <a:lvl1pPr>
              <a:defRPr sz="1350" b="1">
                <a:solidFill>
                  <a:srgbClr val="FA792A"/>
                </a:solidFill>
                <a:latin typeface="Arial" panose="020B0604020202020204" pitchFamily="34" charset="0"/>
                <a:cs typeface="Arial" panose="020B0604020202020204" pitchFamily="34" charset="0"/>
              </a:defRPr>
            </a:lvl1pPr>
          </a:lstStyle>
          <a:p>
            <a:r>
              <a:rPr lang="fr-FR" dirty="0"/>
              <a:t>MODIFIEZ LE STYLE DU TITRE</a:t>
            </a:r>
            <a:endParaRPr lang="en-US" dirty="0"/>
          </a:p>
        </p:txBody>
      </p:sp>
      <p:sp>
        <p:nvSpPr>
          <p:cNvPr id="9" name="Espace réservé du texte 8"/>
          <p:cNvSpPr>
            <a:spLocks noGrp="1"/>
          </p:cNvSpPr>
          <p:nvPr>
            <p:ph type="body" sz="quarter" idx="10" hasCustomPrompt="1"/>
          </p:nvPr>
        </p:nvSpPr>
        <p:spPr>
          <a:xfrm>
            <a:off x="418290" y="635158"/>
            <a:ext cx="8244496" cy="335174"/>
          </a:xfrm>
          <a:prstGeom prst="rect">
            <a:avLst/>
          </a:prstGeom>
        </p:spPr>
        <p:txBody>
          <a:bodyPr/>
          <a:lstStyle>
            <a:lvl1pPr marL="0" indent="0">
              <a:buFontTx/>
              <a:buNone/>
              <a:defRPr sz="1350" b="1" baseline="0">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dirty="0"/>
              <a:t>Modifier le style du titre</a:t>
            </a:r>
          </a:p>
        </p:txBody>
      </p:sp>
    </p:spTree>
    <p:extLst>
      <p:ext uri="{BB962C8B-B14F-4D97-AF65-F5344CB8AC3E}">
        <p14:creationId xmlns:p14="http://schemas.microsoft.com/office/powerpoint/2010/main" val="216648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 1 titre + image + énumér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22580" y="926560"/>
            <a:ext cx="5550365" cy="3423767"/>
          </a:xfrm>
          <a:prstGeom prst="rect">
            <a:avLst/>
          </a:prstGeom>
        </p:spPr>
        <p:txBody>
          <a:bodyPr/>
          <a:lstStyle>
            <a:lvl1pPr marL="257175" indent="-257175" algn="l">
              <a:buClr>
                <a:srgbClr val="FA792A"/>
              </a:buClr>
              <a:buSzPct val="150000"/>
              <a:buFont typeface="Arial" panose="020B0604020202020204" pitchFamily="34" charset="0"/>
              <a:buChar char="•"/>
              <a:defRPr sz="1200">
                <a:latin typeface="Arial" panose="020B0604020202020204" pitchFamily="34" charset="0"/>
                <a:cs typeface="Arial" panose="020B0604020202020204" pitchFamily="34" charset="0"/>
              </a:defRPr>
            </a:lvl1pPr>
            <a:lvl2pPr marL="600075" indent="-257175" algn="l">
              <a:buClr>
                <a:srgbClr val="FA792A"/>
              </a:buClr>
              <a:buSzPct val="75000"/>
              <a:buFont typeface="Courier New" panose="02070309020205020404" pitchFamily="49" charset="0"/>
              <a:buChar char="o"/>
              <a:defRPr sz="1200"/>
            </a:lvl2pPr>
            <a:lvl3pPr marL="900113" indent="-214313" algn="l">
              <a:buClr>
                <a:srgbClr val="FA792A"/>
              </a:buClr>
              <a:buSzPct val="50000"/>
              <a:buFont typeface="Wingdings" panose="05000000000000000000" pitchFamily="2" charset="2"/>
              <a:buChar char="ü"/>
              <a:defRPr sz="1200"/>
            </a:lvl3pPr>
            <a:lvl4pPr marL="1243013" indent="-214313" algn="l">
              <a:buClr>
                <a:srgbClr val="FA792A"/>
              </a:buClr>
              <a:buSzPct val="50000"/>
              <a:buFont typeface="Wingdings" panose="05000000000000000000" pitchFamily="2" charset="2"/>
              <a:buChar char="§"/>
              <a:defRPr sz="1200"/>
            </a:lvl4pPr>
            <a:lvl5pPr marL="1371600" indent="0" algn="l">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cxnSp>
        <p:nvCxnSpPr>
          <p:cNvPr id="12" name="Connecteur droit 11"/>
          <p:cNvCxnSpPr/>
          <p:nvPr userDrawn="1"/>
        </p:nvCxnSpPr>
        <p:spPr>
          <a:xfrm flipV="1">
            <a:off x="3233215" y="534761"/>
            <a:ext cx="599482" cy="77"/>
          </a:xfrm>
          <a:prstGeom prst="line">
            <a:avLst/>
          </a:prstGeom>
          <a:ln w="38100">
            <a:solidFill>
              <a:srgbClr val="FA792A"/>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3122580" y="274254"/>
            <a:ext cx="5550365" cy="506428"/>
          </a:xfrm>
          <a:prstGeom prst="rect">
            <a:avLst/>
          </a:prstGeom>
        </p:spPr>
        <p:txBody>
          <a:bodyPr/>
          <a:lstStyle>
            <a:lvl1pPr>
              <a:defRPr sz="1350" b="1">
                <a:solidFill>
                  <a:srgbClr val="FA792A"/>
                </a:solidFill>
                <a:latin typeface="Arial" panose="020B0604020202020204" pitchFamily="34" charset="0"/>
                <a:cs typeface="Arial" panose="020B0604020202020204" pitchFamily="34" charset="0"/>
              </a:defRPr>
            </a:lvl1pPr>
          </a:lstStyle>
          <a:p>
            <a:r>
              <a:rPr lang="fr-FR" dirty="0"/>
              <a:t>MODIFIEZ LE STYLE DU TITRE</a:t>
            </a:r>
            <a:endParaRPr lang="en-US" dirty="0"/>
          </a:p>
        </p:txBody>
      </p:sp>
      <p:sp>
        <p:nvSpPr>
          <p:cNvPr id="17" name="Espace réservé pour une image  16"/>
          <p:cNvSpPr>
            <a:spLocks noGrp="1"/>
          </p:cNvSpPr>
          <p:nvPr>
            <p:ph type="pic" sz="quarter" idx="10"/>
          </p:nvPr>
        </p:nvSpPr>
        <p:spPr>
          <a:xfrm>
            <a:off x="0" y="0"/>
            <a:ext cx="2928026" cy="4770835"/>
          </a:xfrm>
          <a:prstGeom prst="rect">
            <a:avLst/>
          </a:prstGeom>
        </p:spPr>
        <p:txBody>
          <a:bodyPr/>
          <a:lstStyle>
            <a:lvl1pPr marL="0" indent="0">
              <a:buFontTx/>
              <a:buNone/>
              <a:defRPr sz="1200">
                <a:latin typeface="Arial" panose="020B0604020202020204" pitchFamily="34" charset="0"/>
                <a:cs typeface="Arial" panose="020B0604020202020204" pitchFamily="34" charset="0"/>
              </a:defRPr>
            </a:lvl1pPr>
          </a:lstStyle>
          <a:p>
            <a:r>
              <a:rPr lang="fr-FR"/>
              <a:t>Cliquez sur l'icône pour ajouter une image</a:t>
            </a:r>
          </a:p>
        </p:txBody>
      </p:sp>
    </p:spTree>
    <p:extLst>
      <p:ext uri="{BB962C8B-B14F-4D97-AF65-F5344CB8AC3E}">
        <p14:creationId xmlns:p14="http://schemas.microsoft.com/office/powerpoint/2010/main" val="1154847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 2 titres + image + énumér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22580" y="1254868"/>
            <a:ext cx="5550365" cy="3394583"/>
          </a:xfrm>
          <a:prstGeom prst="rect">
            <a:avLst/>
          </a:prstGeom>
        </p:spPr>
        <p:txBody>
          <a:bodyPr/>
          <a:lstStyle>
            <a:lvl1pPr marL="257175" indent="-257175" algn="l">
              <a:buClr>
                <a:srgbClr val="FA792A"/>
              </a:buClr>
              <a:buSzPct val="150000"/>
              <a:buFont typeface="Arial" panose="020B0604020202020204" pitchFamily="34" charset="0"/>
              <a:buChar char="•"/>
              <a:defRPr sz="1200">
                <a:latin typeface="Arial" panose="020B0604020202020204" pitchFamily="34" charset="0"/>
                <a:cs typeface="Arial" panose="020B0604020202020204" pitchFamily="34" charset="0"/>
              </a:defRPr>
            </a:lvl1pPr>
            <a:lvl2pPr marL="600075" indent="-257175" algn="l">
              <a:buClr>
                <a:srgbClr val="FA792A"/>
              </a:buClr>
              <a:buSzPct val="75000"/>
              <a:buFont typeface="Courier New" panose="02070309020205020404" pitchFamily="49" charset="0"/>
              <a:buChar char="o"/>
              <a:defRPr sz="1200"/>
            </a:lvl2pPr>
            <a:lvl3pPr marL="900113" indent="-214313" algn="l">
              <a:buClr>
                <a:srgbClr val="FA792A"/>
              </a:buClr>
              <a:buSzPct val="50000"/>
              <a:buFont typeface="Wingdings" panose="05000000000000000000" pitchFamily="2" charset="2"/>
              <a:buChar char="ü"/>
              <a:defRPr sz="1200"/>
            </a:lvl3pPr>
            <a:lvl4pPr marL="1243013" indent="-214313" algn="l">
              <a:buClr>
                <a:srgbClr val="FA792A"/>
              </a:buClr>
              <a:buSzPct val="50000"/>
              <a:buFont typeface="Wingdings" panose="05000000000000000000" pitchFamily="2" charset="2"/>
              <a:buChar char="§"/>
              <a:defRPr sz="1200"/>
            </a:lvl4pPr>
            <a:lvl5pPr marL="1371600" indent="0" algn="l">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cxnSp>
        <p:nvCxnSpPr>
          <p:cNvPr id="12" name="Connecteur droit 11"/>
          <p:cNvCxnSpPr/>
          <p:nvPr userDrawn="1"/>
        </p:nvCxnSpPr>
        <p:spPr>
          <a:xfrm flipV="1">
            <a:off x="3223493" y="474220"/>
            <a:ext cx="599482" cy="77"/>
          </a:xfrm>
          <a:prstGeom prst="line">
            <a:avLst/>
          </a:prstGeom>
          <a:ln w="38100">
            <a:solidFill>
              <a:srgbClr val="FA792A"/>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3122580" y="193964"/>
            <a:ext cx="5550365" cy="426175"/>
          </a:xfrm>
          <a:prstGeom prst="rect">
            <a:avLst/>
          </a:prstGeom>
        </p:spPr>
        <p:txBody>
          <a:bodyPr/>
          <a:lstStyle>
            <a:lvl1pPr>
              <a:defRPr sz="1350" b="1">
                <a:solidFill>
                  <a:srgbClr val="FA792A"/>
                </a:solidFill>
                <a:latin typeface="Arial" panose="020B0604020202020204" pitchFamily="34" charset="0"/>
                <a:cs typeface="Arial" panose="020B0604020202020204" pitchFamily="34" charset="0"/>
              </a:defRPr>
            </a:lvl1pPr>
          </a:lstStyle>
          <a:p>
            <a:r>
              <a:rPr lang="fr-FR" dirty="0"/>
              <a:t>MODIFIEZ LE STYLE DU TITRE</a:t>
            </a:r>
            <a:endParaRPr lang="en-US" dirty="0"/>
          </a:p>
        </p:txBody>
      </p:sp>
      <p:sp>
        <p:nvSpPr>
          <p:cNvPr id="9" name="Espace réservé du texte 8"/>
          <p:cNvSpPr>
            <a:spLocks noGrp="1"/>
          </p:cNvSpPr>
          <p:nvPr>
            <p:ph type="body" sz="quarter" idx="10" hasCustomPrompt="1"/>
          </p:nvPr>
        </p:nvSpPr>
        <p:spPr>
          <a:xfrm>
            <a:off x="3122579" y="642454"/>
            <a:ext cx="5549934" cy="335174"/>
          </a:xfrm>
          <a:prstGeom prst="rect">
            <a:avLst/>
          </a:prstGeom>
        </p:spPr>
        <p:txBody>
          <a:bodyPr/>
          <a:lstStyle>
            <a:lvl1pPr marL="0" indent="0">
              <a:buFontTx/>
              <a:buNone/>
              <a:defRPr sz="1350" b="1" baseline="0">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dirty="0"/>
              <a:t>Modifier le style du titre</a:t>
            </a:r>
          </a:p>
        </p:txBody>
      </p:sp>
      <p:sp>
        <p:nvSpPr>
          <p:cNvPr id="11" name="Espace réservé pour une image  10"/>
          <p:cNvSpPr>
            <a:spLocks noGrp="1"/>
          </p:cNvSpPr>
          <p:nvPr>
            <p:ph type="pic" sz="quarter" idx="11"/>
          </p:nvPr>
        </p:nvSpPr>
        <p:spPr>
          <a:xfrm>
            <a:off x="9731" y="1"/>
            <a:ext cx="2782108" cy="4713050"/>
          </a:xfrm>
          <a:prstGeom prst="rect">
            <a:avLst/>
          </a:prstGeom>
        </p:spPr>
        <p:txBody>
          <a:bodyPr/>
          <a:lstStyle>
            <a:lvl1pPr marL="0" indent="0">
              <a:buFontTx/>
              <a:buNone/>
              <a:defRPr sz="1200">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Tree>
    <p:extLst>
      <p:ext uri="{BB962C8B-B14F-4D97-AF65-F5344CB8AC3E}">
        <p14:creationId xmlns:p14="http://schemas.microsoft.com/office/powerpoint/2010/main" val="1214452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7_ Titre + imag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25694" y="145914"/>
            <a:ext cx="4853342" cy="525293"/>
          </a:xfrm>
          <a:prstGeom prst="rect">
            <a:avLst/>
          </a:prstGeom>
        </p:spPr>
        <p:txBody>
          <a:bodyPr anchor="b"/>
          <a:lstStyle>
            <a:lvl1pPr algn="l">
              <a:defRPr sz="1350" b="1">
                <a:solidFill>
                  <a:srgbClr val="FA792A"/>
                </a:solidFill>
                <a:latin typeface="Arial" panose="020B0604020202020204" pitchFamily="34" charset="0"/>
                <a:cs typeface="Arial" panose="020B0604020202020204" pitchFamily="34" charset="0"/>
              </a:defRPr>
            </a:lvl1pPr>
          </a:lstStyle>
          <a:p>
            <a:r>
              <a:rPr lang="fr-FR" dirty="0"/>
              <a:t>MODIFIEZ LE STYLE DU TITRE</a:t>
            </a:r>
            <a:br>
              <a:rPr lang="fr-FR" dirty="0"/>
            </a:br>
            <a:endParaRPr lang="en-US" dirty="0"/>
          </a:p>
        </p:txBody>
      </p:sp>
      <p:sp>
        <p:nvSpPr>
          <p:cNvPr id="3" name="Picture Placeholder 2"/>
          <p:cNvSpPr>
            <a:spLocks noGrp="1" noChangeAspect="1"/>
          </p:cNvSpPr>
          <p:nvPr>
            <p:ph type="pic" idx="1"/>
          </p:nvPr>
        </p:nvSpPr>
        <p:spPr>
          <a:xfrm>
            <a:off x="10083" y="1"/>
            <a:ext cx="3404327" cy="4742234"/>
          </a:xfrm>
          <a:prstGeom prst="rect">
            <a:avLst/>
          </a:prstGeom>
        </p:spPr>
        <p:txBody>
          <a:bodyPr anchor="t"/>
          <a:lstStyle>
            <a:lvl1pPr marL="0" indent="0">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3725694" y="999517"/>
            <a:ext cx="4853342" cy="348247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cxnSp>
        <p:nvCxnSpPr>
          <p:cNvPr id="8" name="Connecteur droit 7"/>
          <p:cNvCxnSpPr/>
          <p:nvPr userDrawn="1"/>
        </p:nvCxnSpPr>
        <p:spPr>
          <a:xfrm flipV="1">
            <a:off x="3835102" y="517993"/>
            <a:ext cx="599482" cy="77"/>
          </a:xfrm>
          <a:prstGeom prst="line">
            <a:avLst/>
          </a:prstGeom>
          <a:ln w="38100">
            <a:solidFill>
              <a:srgbClr val="FA79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082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2 titres + image + text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22580" y="1254868"/>
            <a:ext cx="5550365" cy="3394583"/>
          </a:xfrm>
          <a:prstGeom prst="rect">
            <a:avLst/>
          </a:prstGeom>
        </p:spPr>
        <p:txBody>
          <a:bodyPr/>
          <a:lstStyle>
            <a:lvl1pPr marL="0" indent="0" algn="l">
              <a:buClr>
                <a:srgbClr val="FA792A"/>
              </a:buClr>
              <a:buSzPct val="150000"/>
              <a:buFontTx/>
              <a:buNone/>
              <a:defRPr sz="1200">
                <a:latin typeface="Arial" panose="020B0604020202020204" pitchFamily="34" charset="0"/>
                <a:cs typeface="Arial" panose="020B0604020202020204" pitchFamily="34" charset="0"/>
              </a:defRPr>
            </a:lvl1pPr>
            <a:lvl2pPr marL="342900" indent="0" algn="l">
              <a:buClr>
                <a:srgbClr val="FA792A"/>
              </a:buClr>
              <a:buSzPct val="75000"/>
              <a:buFontTx/>
              <a:buNone/>
              <a:defRPr sz="1200"/>
            </a:lvl2pPr>
            <a:lvl3pPr marL="685800" indent="0" algn="l">
              <a:buClr>
                <a:srgbClr val="FA792A"/>
              </a:buClr>
              <a:buSzPct val="50000"/>
              <a:buFontTx/>
              <a:buNone/>
              <a:defRPr sz="1200"/>
            </a:lvl3pPr>
            <a:lvl4pPr marL="1028700" indent="0" algn="l">
              <a:buClr>
                <a:srgbClr val="FA792A"/>
              </a:buClr>
              <a:buSzPct val="50000"/>
              <a:buFontTx/>
              <a:buNone/>
              <a:defRPr sz="1200"/>
            </a:lvl4pPr>
            <a:lvl5pPr marL="1371600" indent="0" algn="l">
              <a:buFontTx/>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r-FR" dirty="0"/>
              <a:t>Modifier les styles du texte du masque</a:t>
            </a:r>
          </a:p>
        </p:txBody>
      </p:sp>
      <p:cxnSp>
        <p:nvCxnSpPr>
          <p:cNvPr id="12" name="Connecteur droit 11"/>
          <p:cNvCxnSpPr/>
          <p:nvPr userDrawn="1"/>
        </p:nvCxnSpPr>
        <p:spPr>
          <a:xfrm flipV="1">
            <a:off x="3223493" y="474220"/>
            <a:ext cx="599482" cy="77"/>
          </a:xfrm>
          <a:prstGeom prst="line">
            <a:avLst/>
          </a:prstGeom>
          <a:ln w="38100">
            <a:solidFill>
              <a:srgbClr val="FA792A"/>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3122580" y="193964"/>
            <a:ext cx="5550365" cy="426175"/>
          </a:xfrm>
          <a:prstGeom prst="rect">
            <a:avLst/>
          </a:prstGeom>
        </p:spPr>
        <p:txBody>
          <a:bodyPr/>
          <a:lstStyle>
            <a:lvl1pPr>
              <a:defRPr sz="1350" b="1">
                <a:solidFill>
                  <a:srgbClr val="FA792A"/>
                </a:solidFill>
                <a:latin typeface="Arial" panose="020B0604020202020204" pitchFamily="34" charset="0"/>
                <a:cs typeface="Arial" panose="020B0604020202020204" pitchFamily="34" charset="0"/>
              </a:defRPr>
            </a:lvl1pPr>
          </a:lstStyle>
          <a:p>
            <a:r>
              <a:rPr lang="fr-FR" dirty="0"/>
              <a:t>MODIFIEZ LE STYLE DU TITRE</a:t>
            </a:r>
            <a:endParaRPr lang="en-US" dirty="0"/>
          </a:p>
        </p:txBody>
      </p:sp>
      <p:sp>
        <p:nvSpPr>
          <p:cNvPr id="9" name="Espace réservé du texte 8"/>
          <p:cNvSpPr>
            <a:spLocks noGrp="1"/>
          </p:cNvSpPr>
          <p:nvPr>
            <p:ph type="body" sz="quarter" idx="10" hasCustomPrompt="1"/>
          </p:nvPr>
        </p:nvSpPr>
        <p:spPr>
          <a:xfrm>
            <a:off x="3122579" y="642454"/>
            <a:ext cx="5549934" cy="335174"/>
          </a:xfrm>
          <a:prstGeom prst="rect">
            <a:avLst/>
          </a:prstGeom>
        </p:spPr>
        <p:txBody>
          <a:bodyPr/>
          <a:lstStyle>
            <a:lvl1pPr marL="0" indent="0">
              <a:buFontTx/>
              <a:buNone/>
              <a:defRPr sz="1350" b="1" baseline="0">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dirty="0"/>
              <a:t>Modifier le style du titre</a:t>
            </a:r>
          </a:p>
        </p:txBody>
      </p:sp>
      <p:sp>
        <p:nvSpPr>
          <p:cNvPr id="11" name="Espace réservé pour une image  10"/>
          <p:cNvSpPr>
            <a:spLocks noGrp="1"/>
          </p:cNvSpPr>
          <p:nvPr>
            <p:ph type="pic" sz="quarter" idx="11"/>
          </p:nvPr>
        </p:nvSpPr>
        <p:spPr>
          <a:xfrm>
            <a:off x="9731" y="1"/>
            <a:ext cx="2782108" cy="4713050"/>
          </a:xfrm>
          <a:prstGeom prst="rect">
            <a:avLst/>
          </a:prstGeom>
        </p:spPr>
        <p:txBody>
          <a:bodyPr/>
          <a:lstStyle>
            <a:lvl1pPr marL="0" indent="0">
              <a:buFontTx/>
              <a:buNone/>
              <a:defRPr sz="1200">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Tree>
    <p:extLst>
      <p:ext uri="{BB962C8B-B14F-4D97-AF65-F5344CB8AC3E}">
        <p14:creationId xmlns:p14="http://schemas.microsoft.com/office/powerpoint/2010/main" val="165859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9-Diapositive 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8136" y="273845"/>
            <a:ext cx="8147215" cy="994172"/>
          </a:xfrm>
          <a:prstGeom prst="rect">
            <a:avLst/>
          </a:prstGeom>
        </p:spPr>
        <p:txBody>
          <a:bodyPr/>
          <a:lstStyle>
            <a:lvl1pPr>
              <a:defRPr sz="1350" b="1">
                <a:solidFill>
                  <a:srgbClr val="FA792A"/>
                </a:solidFill>
                <a:latin typeface="Arial" panose="020B0604020202020204" pitchFamily="34" charset="0"/>
                <a:cs typeface="Arial" panose="020B0604020202020204" pitchFamily="34" charset="0"/>
              </a:defRPr>
            </a:lvl1pPr>
          </a:lstStyle>
          <a:p>
            <a:r>
              <a:rPr lang="fr-FR" dirty="0"/>
              <a:t>MODIFIEZ LE STYLE DU TITRE</a:t>
            </a:r>
            <a:endParaRPr lang="en-US" dirty="0"/>
          </a:p>
        </p:txBody>
      </p:sp>
      <p:sp>
        <p:nvSpPr>
          <p:cNvPr id="3" name="Content Placeholder 2"/>
          <p:cNvSpPr>
            <a:spLocks noGrp="1"/>
          </p:cNvSpPr>
          <p:nvPr>
            <p:ph idx="1"/>
          </p:nvPr>
        </p:nvSpPr>
        <p:spPr>
          <a:xfrm>
            <a:off x="368136" y="1369219"/>
            <a:ext cx="8147215" cy="3263504"/>
          </a:xfrm>
          <a:prstGeom prst="rect">
            <a:avLst/>
          </a:prstGeom>
        </p:spPr>
        <p:txBody>
          <a:bodyPr/>
          <a:lstStyle>
            <a:lvl1pPr>
              <a:buClr>
                <a:srgbClr val="FA792A"/>
              </a:buClr>
              <a:buSzPct val="150000"/>
              <a:defRPr sz="1200">
                <a:latin typeface="Arial" panose="020B0604020202020204" pitchFamily="34" charset="0"/>
                <a:cs typeface="Arial" panose="020B0604020202020204" pitchFamily="34" charset="0"/>
              </a:defRPr>
            </a:lvl1pPr>
            <a:lvl2pPr marL="514350" indent="-171450">
              <a:buClr>
                <a:srgbClr val="FA792A"/>
              </a:buClr>
              <a:buSzPct val="75000"/>
              <a:buFont typeface="Courier New" panose="02070309020205020404" pitchFamily="49" charset="0"/>
              <a:buChar char="o"/>
              <a:defRPr sz="1200">
                <a:latin typeface="Arial" panose="020B0604020202020204" pitchFamily="34" charset="0"/>
                <a:cs typeface="Arial" panose="020B0604020202020204" pitchFamily="34" charset="0"/>
              </a:defRPr>
            </a:lvl2pPr>
            <a:lvl3pPr marL="857250" indent="-171450">
              <a:buClr>
                <a:srgbClr val="FA792A"/>
              </a:buClr>
              <a:buSzPct val="50000"/>
              <a:buFont typeface="Wingdings" panose="05000000000000000000" pitchFamily="2" charset="2"/>
              <a:buChar char="ü"/>
              <a:defRPr sz="1200">
                <a:latin typeface="Arial" panose="020B0604020202020204" pitchFamily="34" charset="0"/>
                <a:cs typeface="Arial" panose="020B0604020202020204" pitchFamily="34" charset="0"/>
              </a:defRPr>
            </a:lvl3pPr>
            <a:lvl4pPr marL="1200150" indent="-171450">
              <a:buClr>
                <a:srgbClr val="FA792A"/>
              </a:buClr>
              <a:buSzPct val="50000"/>
              <a:buFont typeface="Wingdings" panose="05000000000000000000" pitchFamily="2" charset="2"/>
              <a:buChar char="§"/>
              <a:defRPr sz="1200">
                <a:latin typeface="Arial" panose="020B0604020202020204" pitchFamily="34" charset="0"/>
                <a:cs typeface="Arial" panose="020B0604020202020204" pitchFamily="34" charset="0"/>
              </a:defRPr>
            </a:lvl4pPr>
            <a:lvl5pPr>
              <a:buClr>
                <a:srgbClr val="FA792A"/>
              </a:buClr>
              <a:defRPr sz="1200">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cxnSp>
        <p:nvCxnSpPr>
          <p:cNvPr id="7" name="Connecteur droit 6"/>
          <p:cNvCxnSpPr/>
          <p:nvPr userDrawn="1"/>
        </p:nvCxnSpPr>
        <p:spPr>
          <a:xfrm flipV="1">
            <a:off x="460067" y="569066"/>
            <a:ext cx="599482" cy="77"/>
          </a:xfrm>
          <a:prstGeom prst="line">
            <a:avLst/>
          </a:prstGeom>
          <a:ln w="38100">
            <a:solidFill>
              <a:srgbClr val="FA79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919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0-Diapositive titre et 2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5"/>
            <a:ext cx="7886700" cy="994172"/>
          </a:xfrm>
          <a:prstGeom prst="rect">
            <a:avLst/>
          </a:prstGeom>
        </p:spPr>
        <p:txBody>
          <a:bodyPr/>
          <a:lstStyle>
            <a:lvl1pPr>
              <a:defRPr sz="1350" b="1">
                <a:solidFill>
                  <a:srgbClr val="FA792A"/>
                </a:solidFill>
                <a:latin typeface="Arial" panose="020B0604020202020204" pitchFamily="34" charset="0"/>
                <a:cs typeface="Arial" panose="020B0604020202020204" pitchFamily="34" charset="0"/>
              </a:defRPr>
            </a:lvl1pPr>
          </a:lstStyle>
          <a:p>
            <a:r>
              <a:rPr lang="fr-FR" dirty="0"/>
              <a:t>MODIFIEZ LE STYLE DU TITRE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cxnSp>
        <p:nvCxnSpPr>
          <p:cNvPr id="8" name="Connecteur droit 7"/>
          <p:cNvCxnSpPr/>
          <p:nvPr userDrawn="1"/>
        </p:nvCxnSpPr>
        <p:spPr>
          <a:xfrm flipV="1">
            <a:off x="733199" y="554473"/>
            <a:ext cx="599482" cy="77"/>
          </a:xfrm>
          <a:prstGeom prst="line">
            <a:avLst/>
          </a:prstGeom>
          <a:ln w="38100">
            <a:solidFill>
              <a:srgbClr val="FA79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79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r>
              <a:rPr lang="fr-FR" cap="all" dirty="0"/>
              <a:t>19/06/2025</a:t>
            </a:r>
          </a:p>
        </p:txBody>
      </p:sp>
      <p:sp>
        <p:nvSpPr>
          <p:cNvPr id="3" name="Espace réservé du pied de page 2"/>
          <p:cNvSpPr>
            <a:spLocks noGrp="1"/>
          </p:cNvSpPr>
          <p:nvPr>
            <p:ph type="ftr" sz="quarter" idx="11"/>
          </p:nvPr>
        </p:nvSpPr>
        <p:spPr bwMode="gray"/>
        <p:txBody>
          <a:bodyPr/>
          <a:lstStyle/>
          <a:p>
            <a:r>
              <a:rPr lang="fr-FR" sz="800"/>
              <a:t>Bureau du sol et du sous-sol (DGPR/SRT/SDRCP/BSSS)</a:t>
            </a:r>
            <a:endParaRPr lang="fr-FR" sz="800"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stretch>
            <a:fillRect/>
          </a:stretch>
        </p:blipFill>
        <p:spPr>
          <a:xfrm>
            <a:off x="251520" y="186252"/>
            <a:ext cx="2087672" cy="179864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r>
              <a:rPr lang="fr-FR" cap="all" dirty="0"/>
              <a:t>19/06/2025</a:t>
            </a:r>
          </a:p>
        </p:txBody>
      </p:sp>
      <p:sp>
        <p:nvSpPr>
          <p:cNvPr id="4" name="Espace réservé du pied de page 3"/>
          <p:cNvSpPr>
            <a:spLocks noGrp="1"/>
          </p:cNvSpPr>
          <p:nvPr>
            <p:ph type="ftr" sz="quarter" idx="11"/>
          </p:nvPr>
        </p:nvSpPr>
        <p:spPr bwMode="gray"/>
        <p:txBody>
          <a:bodyPr/>
          <a:lstStyle/>
          <a:p>
            <a:r>
              <a:rPr lang="fr-FR" sz="800"/>
              <a:t>Bureau du sol et du sous-sol (DGPR/SRT/SDRCP/BSSS)</a:t>
            </a:r>
            <a:endParaRPr lang="fr-FR" sz="800"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6" name="Espace réservé de la date 5"/>
          <p:cNvSpPr>
            <a:spLocks noGrp="1"/>
          </p:cNvSpPr>
          <p:nvPr>
            <p:ph type="dt" sz="half" idx="14"/>
          </p:nvPr>
        </p:nvSpPr>
        <p:spPr/>
        <p:txBody>
          <a:bodyPr/>
          <a:lstStyle>
            <a:lvl1pPr>
              <a:defRPr/>
            </a:lvl1pPr>
          </a:lstStyle>
          <a:p>
            <a:pPr algn="r"/>
            <a:r>
              <a:rPr lang="fr-FR" cap="all" dirty="0"/>
              <a:t>19/06/2025</a:t>
            </a:r>
          </a:p>
        </p:txBody>
      </p:sp>
      <p:sp>
        <p:nvSpPr>
          <p:cNvPr id="7" name="Espace réservé du pied de page 6"/>
          <p:cNvSpPr>
            <a:spLocks noGrp="1"/>
          </p:cNvSpPr>
          <p:nvPr>
            <p:ph type="ftr" sz="quarter" idx="15"/>
          </p:nvPr>
        </p:nvSpPr>
        <p:spPr/>
        <p:txBody>
          <a:bodyPr/>
          <a:lstStyle/>
          <a:p>
            <a:r>
              <a:rPr lang="fr-FR" sz="800"/>
              <a:t>Bureau du sol et du sous-sol (DGPR/SRT/SDRCP/BSSS)</a:t>
            </a:r>
            <a:endParaRPr lang="fr-FR" sz="800" dirty="0"/>
          </a:p>
        </p:txBody>
      </p:sp>
      <p:sp>
        <p:nvSpPr>
          <p:cNvPr id="9" name="Espace réservé du numéro de diapositive 8"/>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r>
              <a:rPr lang="fr-FR" cap="all" dirty="0"/>
              <a:t>19/06/2025</a:t>
            </a:r>
          </a:p>
        </p:txBody>
      </p:sp>
      <p:sp>
        <p:nvSpPr>
          <p:cNvPr id="4" name="Espace réservé du pied de page 3"/>
          <p:cNvSpPr>
            <a:spLocks noGrp="1"/>
          </p:cNvSpPr>
          <p:nvPr>
            <p:ph type="ftr" sz="quarter" idx="11"/>
          </p:nvPr>
        </p:nvSpPr>
        <p:spPr bwMode="gray"/>
        <p:txBody>
          <a:bodyPr/>
          <a:lstStyle/>
          <a:p>
            <a:r>
              <a:rPr lang="fr-FR" sz="800"/>
              <a:t>Bureau du sol et du sous-sol (DGPR/SRT/SDRCP/BSSS)</a:t>
            </a:r>
            <a:endParaRPr lang="fr-FR" sz="800"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 2 titres et énumér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8291" y="1254868"/>
            <a:ext cx="8254655" cy="3394583"/>
          </a:xfrm>
          <a:prstGeom prst="rect">
            <a:avLst/>
          </a:prstGeom>
        </p:spPr>
        <p:txBody>
          <a:bodyPr/>
          <a:lstStyle>
            <a:lvl1pPr marL="257175" indent="-257175" algn="l">
              <a:buClr>
                <a:srgbClr val="FA792A"/>
              </a:buClr>
              <a:buSzPct val="150000"/>
              <a:buFont typeface="Arial" panose="020B0604020202020204" pitchFamily="34" charset="0"/>
              <a:buChar char="•"/>
              <a:defRPr sz="1200">
                <a:latin typeface="Arial" panose="020B0604020202020204" pitchFamily="34" charset="0"/>
                <a:cs typeface="Arial" panose="020B0604020202020204" pitchFamily="34" charset="0"/>
              </a:defRPr>
            </a:lvl1pPr>
            <a:lvl2pPr marL="600075" indent="-257175" algn="l">
              <a:buClr>
                <a:srgbClr val="FA792A"/>
              </a:buClr>
              <a:buSzPct val="75000"/>
              <a:buFont typeface="Courier New" panose="02070309020205020404" pitchFamily="49" charset="0"/>
              <a:buChar char="o"/>
              <a:defRPr sz="1200"/>
            </a:lvl2pPr>
            <a:lvl3pPr marL="900113" indent="-214313" algn="l">
              <a:buClr>
                <a:srgbClr val="FA792A"/>
              </a:buClr>
              <a:buSzPct val="50000"/>
              <a:buFont typeface="Wingdings" panose="05000000000000000000" pitchFamily="2" charset="2"/>
              <a:buChar char="ü"/>
              <a:defRPr sz="1200"/>
            </a:lvl3pPr>
            <a:lvl4pPr marL="1243013" indent="-214313" algn="l">
              <a:buClr>
                <a:srgbClr val="FA792A"/>
              </a:buClr>
              <a:buSzPct val="50000"/>
              <a:buFont typeface="Wingdings" panose="05000000000000000000" pitchFamily="2" charset="2"/>
              <a:buChar char="§"/>
              <a:defRPr sz="1200"/>
            </a:lvl4pPr>
            <a:lvl5pPr marL="1371600" indent="0" algn="l">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Espace réservé du texte 8"/>
          <p:cNvSpPr>
            <a:spLocks noGrp="1"/>
          </p:cNvSpPr>
          <p:nvPr>
            <p:ph type="body" sz="quarter" idx="10" hasCustomPrompt="1"/>
          </p:nvPr>
        </p:nvSpPr>
        <p:spPr>
          <a:xfrm>
            <a:off x="418290" y="635158"/>
            <a:ext cx="8244496" cy="335174"/>
          </a:xfrm>
          <a:prstGeom prst="rect">
            <a:avLst/>
          </a:prstGeom>
        </p:spPr>
        <p:txBody>
          <a:bodyPr/>
          <a:lstStyle>
            <a:lvl1pPr marL="0" indent="0">
              <a:buFontTx/>
              <a:buNone/>
              <a:defRPr sz="1350" b="1" baseline="0">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dirty="0"/>
              <a:t>Modifier le style du titre</a:t>
            </a:r>
          </a:p>
        </p:txBody>
      </p:sp>
    </p:spTree>
    <p:extLst>
      <p:ext uri="{BB962C8B-B14F-4D97-AF65-F5344CB8AC3E}">
        <p14:creationId xmlns:p14="http://schemas.microsoft.com/office/powerpoint/2010/main" val="328934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re et texte">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a:xfrm>
            <a:off x="417513" y="977504"/>
            <a:ext cx="8259762" cy="3465909"/>
          </a:xfrm>
          <a:prstGeom prst="rect">
            <a:avLst/>
          </a:prstGeom>
        </p:spPr>
        <p:txBody>
          <a:bodyPr/>
          <a:lstStyle>
            <a:lvl1pPr marL="0" indent="0">
              <a:buFontTx/>
              <a:buNone/>
              <a:defRPr sz="1200">
                <a:latin typeface="Arial" panose="020B0604020202020204" pitchFamily="34" charset="0"/>
                <a:cs typeface="Arial" panose="020B0604020202020204" pitchFamily="34" charset="0"/>
              </a:defRPr>
            </a:lvl1pPr>
            <a:lvl2pPr marL="342900" indent="0">
              <a:buFontTx/>
              <a:buNone/>
              <a:defRPr sz="1200">
                <a:latin typeface="Arial" panose="020B0604020202020204" pitchFamily="34" charset="0"/>
                <a:cs typeface="Arial" panose="020B0604020202020204" pitchFamily="34" charset="0"/>
              </a:defRPr>
            </a:lvl2pPr>
            <a:lvl3pPr marL="685800" indent="0">
              <a:buFontTx/>
              <a:buNone/>
              <a:defRPr sz="1200">
                <a:latin typeface="Arial" panose="020B0604020202020204" pitchFamily="34" charset="0"/>
                <a:cs typeface="Arial" panose="020B0604020202020204" pitchFamily="34" charset="0"/>
              </a:defRPr>
            </a:lvl3pPr>
            <a:lvl4pPr marL="1028700" indent="0">
              <a:buFontTx/>
              <a:buNone/>
              <a:defRPr sz="1200">
                <a:latin typeface="Arial" panose="020B0604020202020204" pitchFamily="34" charset="0"/>
                <a:cs typeface="Arial" panose="020B0604020202020204" pitchFamily="34" charset="0"/>
              </a:defRPr>
            </a:lvl4pPr>
            <a:lvl5pPr marL="1371600" indent="0">
              <a:buFontTx/>
              <a:buNone/>
              <a:defRPr sz="1200">
                <a:latin typeface="Arial" panose="020B0604020202020204" pitchFamily="34" charset="0"/>
                <a:cs typeface="Arial" panose="020B0604020202020204" pitchFamily="34" charset="0"/>
              </a:defRPr>
            </a:lvl5pPr>
          </a:lstStyle>
          <a:p>
            <a:pPr lvl="0"/>
            <a:r>
              <a:rPr lang="fr-FR"/>
              <a:t>Modifier les styles du texte du masque</a:t>
            </a:r>
          </a:p>
        </p:txBody>
      </p:sp>
    </p:spTree>
    <p:extLst>
      <p:ext uri="{BB962C8B-B14F-4D97-AF65-F5344CB8AC3E}">
        <p14:creationId xmlns:p14="http://schemas.microsoft.com/office/powerpoint/2010/main" val="195025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cap="all" dirty="0"/>
              <a:t>19/06/2025</a:t>
            </a:r>
          </a:p>
        </p:txBody>
      </p:sp>
      <p:sp>
        <p:nvSpPr>
          <p:cNvPr id="4" name="Espace réservé du pied de page 3"/>
          <p:cNvSpPr>
            <a:spLocks noGrp="1"/>
          </p:cNvSpPr>
          <p:nvPr>
            <p:ph type="ftr" sz="quarter" idx="11"/>
          </p:nvPr>
        </p:nvSpPr>
        <p:spPr bwMode="gray"/>
        <p:txBody>
          <a:bodyPr/>
          <a:lstStyle/>
          <a:p>
            <a:r>
              <a:rPr lang="fr-FR" sz="800"/>
              <a:t>Bureau du sol et du sous-sol (DGPR/SRT/SDRCP/BSSS)</a:t>
            </a:r>
            <a:endParaRPr lang="fr-FR" sz="800"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Titre 5"/>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29004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 2 titres et text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8291" y="1254868"/>
            <a:ext cx="8254655" cy="3394583"/>
          </a:xfrm>
          <a:prstGeom prst="rect">
            <a:avLst/>
          </a:prstGeom>
        </p:spPr>
        <p:txBody>
          <a:bodyPr/>
          <a:lstStyle>
            <a:lvl1pPr marL="0" indent="0" algn="l">
              <a:buClr>
                <a:srgbClr val="FA792A"/>
              </a:buClr>
              <a:buSzPct val="150000"/>
              <a:buFontTx/>
              <a:buNone/>
              <a:defRPr sz="1200">
                <a:latin typeface="Arial" panose="020B0604020202020204" pitchFamily="34" charset="0"/>
                <a:cs typeface="Arial" panose="020B0604020202020204" pitchFamily="34" charset="0"/>
              </a:defRPr>
            </a:lvl1pPr>
            <a:lvl2pPr marL="342900" indent="0" algn="l">
              <a:buClr>
                <a:srgbClr val="FA792A"/>
              </a:buClr>
              <a:buSzPct val="75000"/>
              <a:buFontTx/>
              <a:buNone/>
              <a:defRPr sz="1200"/>
            </a:lvl2pPr>
            <a:lvl3pPr marL="685800" indent="0" algn="l">
              <a:buClr>
                <a:srgbClr val="FA792A"/>
              </a:buClr>
              <a:buSzPct val="50000"/>
              <a:buFontTx/>
              <a:buNone/>
              <a:defRPr sz="1200"/>
            </a:lvl3pPr>
            <a:lvl4pPr marL="1028700" indent="0" algn="l">
              <a:buClr>
                <a:srgbClr val="FA792A"/>
              </a:buClr>
              <a:buSzPct val="50000"/>
              <a:buFontTx/>
              <a:buNone/>
              <a:defRPr sz="1200"/>
            </a:lvl4pPr>
            <a:lvl5pPr marL="1371600" indent="0" algn="l">
              <a:buFontTx/>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fr-FR" dirty="0"/>
              <a:t>Modifier les styles du texte</a:t>
            </a:r>
          </a:p>
        </p:txBody>
      </p:sp>
      <p:cxnSp>
        <p:nvCxnSpPr>
          <p:cNvPr id="12" name="Connecteur droit 11"/>
          <p:cNvCxnSpPr/>
          <p:nvPr userDrawn="1"/>
        </p:nvCxnSpPr>
        <p:spPr>
          <a:xfrm flipV="1">
            <a:off x="538643" y="474220"/>
            <a:ext cx="599482" cy="77"/>
          </a:xfrm>
          <a:prstGeom prst="line">
            <a:avLst/>
          </a:prstGeom>
          <a:ln w="38100">
            <a:solidFill>
              <a:srgbClr val="FA792A"/>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28018" y="193964"/>
            <a:ext cx="8244927" cy="426175"/>
          </a:xfrm>
          <a:prstGeom prst="rect">
            <a:avLst/>
          </a:prstGeom>
        </p:spPr>
        <p:txBody>
          <a:bodyPr/>
          <a:lstStyle>
            <a:lvl1pPr>
              <a:defRPr sz="1350" b="1">
                <a:solidFill>
                  <a:srgbClr val="FA792A"/>
                </a:solidFill>
                <a:latin typeface="Arial" panose="020B0604020202020204" pitchFamily="34" charset="0"/>
                <a:cs typeface="Arial" panose="020B0604020202020204" pitchFamily="34" charset="0"/>
              </a:defRPr>
            </a:lvl1pPr>
          </a:lstStyle>
          <a:p>
            <a:r>
              <a:rPr lang="fr-FR" dirty="0"/>
              <a:t>MODIFIEZ LE STYLE DU TITRE</a:t>
            </a:r>
            <a:endParaRPr lang="en-US" dirty="0"/>
          </a:p>
        </p:txBody>
      </p:sp>
      <p:sp>
        <p:nvSpPr>
          <p:cNvPr id="9" name="Espace réservé du texte 8"/>
          <p:cNvSpPr>
            <a:spLocks noGrp="1"/>
          </p:cNvSpPr>
          <p:nvPr>
            <p:ph type="body" sz="quarter" idx="10" hasCustomPrompt="1"/>
          </p:nvPr>
        </p:nvSpPr>
        <p:spPr>
          <a:xfrm>
            <a:off x="418290" y="635158"/>
            <a:ext cx="8244496" cy="335174"/>
          </a:xfrm>
          <a:prstGeom prst="rect">
            <a:avLst/>
          </a:prstGeom>
        </p:spPr>
        <p:txBody>
          <a:bodyPr/>
          <a:lstStyle>
            <a:lvl1pPr marL="0" indent="0">
              <a:buFontTx/>
              <a:buNone/>
              <a:defRPr sz="1350" b="1" baseline="0">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dirty="0"/>
              <a:t>MODIFIER LE STYLE DU TITRE</a:t>
            </a:r>
          </a:p>
        </p:txBody>
      </p:sp>
    </p:spTree>
    <p:extLst>
      <p:ext uri="{BB962C8B-B14F-4D97-AF65-F5344CB8AC3E}">
        <p14:creationId xmlns:p14="http://schemas.microsoft.com/office/powerpoint/2010/main" val="381492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4.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dirty="0"/>
              <a:t>19/06/2025</a:t>
            </a: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sz="800"/>
              <a:t>Bureau du sol et du sous-sol (DGPR/SRT/SDRCP/BSSS)</a:t>
            </a:r>
            <a:endParaRPr lang="fr-FR" sz="800"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0"/>
          <a:stretch>
            <a:fillRect/>
          </a:stretch>
        </p:blipFill>
        <p:spPr>
          <a:xfrm>
            <a:off x="7197427" y="108087"/>
            <a:ext cx="1586572" cy="519447"/>
          </a:xfrm>
          <a:prstGeom prst="rect">
            <a:avLst/>
          </a:prstGeom>
        </p:spPr>
      </p:pic>
      <p:pic>
        <p:nvPicPr>
          <p:cNvPr id="7" name="Image 6">
            <a:extLst>
              <a:ext uri="{FF2B5EF4-FFF2-40B4-BE49-F238E27FC236}">
                <a16:creationId xmlns:a16="http://schemas.microsoft.com/office/drawing/2014/main" id="{EE84AA01-E868-CCB2-776B-D01DA61BAC37}"/>
              </a:ext>
            </a:extLst>
          </p:cNvPr>
          <p:cNvPicPr>
            <a:picLocks noChangeAspect="1"/>
          </p:cNvPicPr>
          <p:nvPr userDrawn="1"/>
        </p:nvPicPr>
        <p:blipFill>
          <a:blip r:embed="rId11"/>
          <a:stretch>
            <a:fillRect/>
          </a:stretch>
        </p:blipFill>
        <p:spPr>
          <a:xfrm>
            <a:off x="323528" y="120473"/>
            <a:ext cx="891420" cy="720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4" r:id="rId6"/>
    <p:sldLayoutId id="2147483815" r:id="rId7"/>
    <p:sldLayoutId id="2147483826" r:id="rId8"/>
  </p:sldLayoutIdLst>
  <p:hf sldNum="0"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ZoneTexte 6"/>
          <p:cNvSpPr txBox="1"/>
          <p:nvPr userDrawn="1"/>
        </p:nvSpPr>
        <p:spPr>
          <a:xfrm>
            <a:off x="155128" y="4886867"/>
            <a:ext cx="4056827" cy="173124"/>
          </a:xfrm>
          <a:prstGeom prst="rect">
            <a:avLst/>
          </a:prstGeom>
          <a:noFill/>
          <a:ln cap="flat">
            <a:noFill/>
          </a:ln>
        </p:spPr>
        <p:txBody>
          <a:bodyPr vert="horz" wrap="square" lIns="68580" tIns="34290" rIns="68580" bIns="34290" anchor="t" anchorCtr="0" compatLnSpc="1">
            <a:sp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675" b="1" i="0" u="none" strike="noStrike" kern="1200" cap="none" spc="0" baseline="0" dirty="0">
                <a:solidFill>
                  <a:srgbClr val="005A74"/>
                </a:solidFill>
                <a:uFillTx/>
                <a:latin typeface="Arial" pitchFamily="34"/>
              </a:rPr>
              <a:t>BRGM</a:t>
            </a:r>
            <a:r>
              <a:rPr lang="fr-FR" sz="675" b="1" i="0" u="none" strike="noStrike" kern="1200" cap="none" spc="0" baseline="0" dirty="0">
                <a:solidFill>
                  <a:srgbClr val="005A74"/>
                </a:solidFill>
                <a:uFillTx/>
                <a:latin typeface="Arial"/>
              </a:rPr>
              <a:t> </a:t>
            </a:r>
            <a:r>
              <a:rPr lang="fr-FR" sz="675" b="0" i="0" u="none" strike="noStrike" kern="1200" cap="none" spc="0" baseline="0" dirty="0">
                <a:solidFill>
                  <a:srgbClr val="005A74"/>
                </a:solidFill>
                <a:uFillTx/>
                <a:latin typeface="Arial"/>
              </a:rPr>
              <a:t>SERVICE GÉOLOGIQUE NATIONAL </a:t>
            </a:r>
            <a:r>
              <a:rPr lang="fr-FR" sz="675" b="1" i="0" u="none" strike="noStrike" kern="1200" cap="none" spc="0" baseline="0" dirty="0">
                <a:solidFill>
                  <a:srgbClr val="005A74"/>
                </a:solidFill>
                <a:uFillTx/>
                <a:latin typeface="Arial" pitchFamily="34"/>
              </a:rPr>
              <a:t>WWW.BRGM.FR</a:t>
            </a:r>
          </a:p>
        </p:txBody>
      </p:sp>
      <p:pic>
        <p:nvPicPr>
          <p:cNvPr id="8" name="Image 6"/>
          <p:cNvPicPr>
            <a:picLocks noChangeAspect="1"/>
          </p:cNvPicPr>
          <p:nvPr userDrawn="1"/>
        </p:nvPicPr>
        <p:blipFill>
          <a:blip r:embed="rId11"/>
          <a:stretch>
            <a:fillRect/>
          </a:stretch>
        </p:blipFill>
        <p:spPr>
          <a:xfrm>
            <a:off x="7777294" y="4725065"/>
            <a:ext cx="1199336" cy="353804"/>
          </a:xfrm>
          <a:prstGeom prst="rect">
            <a:avLst/>
          </a:prstGeom>
          <a:noFill/>
          <a:ln cap="flat">
            <a:noFill/>
          </a:ln>
        </p:spPr>
      </p:pic>
    </p:spTree>
    <p:extLst>
      <p:ext uri="{BB962C8B-B14F-4D97-AF65-F5344CB8AC3E}">
        <p14:creationId xmlns:p14="http://schemas.microsoft.com/office/powerpoint/2010/main" val="172280864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monaiot.developpement-durable.gouv.fr/"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pic>
        <p:nvPicPr>
          <p:cNvPr id="2" name="Image 1">
            <a:extLst>
              <a:ext uri="{FF2B5EF4-FFF2-40B4-BE49-F238E27FC236}">
                <a16:creationId xmlns:a16="http://schemas.microsoft.com/office/drawing/2014/main" id="{D5F2B947-34AA-C316-A211-9DFFAFF7E5FC}"/>
              </a:ext>
            </a:extLst>
          </p:cNvPr>
          <p:cNvPicPr>
            <a:picLocks noChangeAspect="1"/>
          </p:cNvPicPr>
          <p:nvPr/>
        </p:nvPicPr>
        <p:blipFill>
          <a:blip r:embed="rId3"/>
          <a:stretch>
            <a:fillRect/>
          </a:stretch>
        </p:blipFill>
        <p:spPr>
          <a:xfrm>
            <a:off x="467544" y="73230"/>
            <a:ext cx="3707904" cy="2994873"/>
          </a:xfrm>
          <a:prstGeom prst="rect">
            <a:avLst/>
          </a:prstGeom>
        </p:spPr>
      </p:pic>
    </p:spTree>
    <p:extLst>
      <p:ext uri="{BB962C8B-B14F-4D97-AF65-F5344CB8AC3E}">
        <p14:creationId xmlns:p14="http://schemas.microsoft.com/office/powerpoint/2010/main" val="3284778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03350" y="707567"/>
            <a:ext cx="1460754" cy="300082"/>
          </a:xfrm>
          <a:prstGeom prst="rect">
            <a:avLst/>
          </a:prstGeom>
          <a:noFill/>
        </p:spPr>
        <p:txBody>
          <a:bodyPr wrap="square" rtlCol="0">
            <a:spAutoFit/>
          </a:bodyPr>
          <a:lstStyle/>
          <a:p>
            <a:r>
              <a:rPr lang="fr-FR" sz="1350" u="sng" dirty="0"/>
              <a:t>Concepts</a:t>
            </a:r>
          </a:p>
        </p:txBody>
      </p:sp>
      <p:sp>
        <p:nvSpPr>
          <p:cNvPr id="9" name="Rectangle à coins arrondis 8"/>
          <p:cNvSpPr/>
          <p:nvPr/>
        </p:nvSpPr>
        <p:spPr>
          <a:xfrm>
            <a:off x="645423" y="1107610"/>
            <a:ext cx="1450241" cy="10105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1200" b="1" dirty="0"/>
              <a:t>Etablissement</a:t>
            </a:r>
          </a:p>
          <a:p>
            <a:pPr algn="ctr"/>
            <a:endParaRPr lang="fr-FR" sz="697" b="1" dirty="0"/>
          </a:p>
          <a:p>
            <a:pPr algn="ctr"/>
            <a:r>
              <a:rPr lang="fr-FR" sz="643" dirty="0"/>
              <a:t>Elément de nature administratives (nom, adresse,…) historique des activité, description de l’évènement</a:t>
            </a:r>
          </a:p>
          <a:p>
            <a:pPr algn="ctr"/>
            <a:endParaRPr lang="fr-FR" sz="697" b="1" dirty="0"/>
          </a:p>
        </p:txBody>
      </p:sp>
      <p:sp>
        <p:nvSpPr>
          <p:cNvPr id="10" name="Rectangle à coins arrondis 9"/>
          <p:cNvSpPr/>
          <p:nvPr/>
        </p:nvSpPr>
        <p:spPr>
          <a:xfrm>
            <a:off x="738250" y="3648396"/>
            <a:ext cx="1446492" cy="100433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1200" b="1" dirty="0"/>
              <a:t>Classification</a:t>
            </a:r>
          </a:p>
          <a:p>
            <a:pPr algn="ctr"/>
            <a:endParaRPr lang="fr-FR" sz="522" b="1" dirty="0"/>
          </a:p>
          <a:p>
            <a:pPr algn="ctr"/>
            <a:r>
              <a:rPr lang="fr-FR" sz="675" b="1" dirty="0"/>
              <a:t>Données réglementaires </a:t>
            </a:r>
            <a:r>
              <a:rPr lang="fr-FR" sz="522" b="1" dirty="0"/>
              <a:t>et données associées : </a:t>
            </a:r>
          </a:p>
          <a:p>
            <a:pPr algn="ctr"/>
            <a:endParaRPr lang="fr-FR" sz="522" dirty="0"/>
          </a:p>
          <a:p>
            <a:pPr algn="ctr"/>
            <a:r>
              <a:rPr lang="fr-FR" sz="522" dirty="0"/>
              <a:t>AP, AP SIS, AP SUP, RUP, RUCPE… </a:t>
            </a:r>
          </a:p>
          <a:p>
            <a:pPr algn="ctr"/>
            <a:endParaRPr lang="fr-FR" sz="522" dirty="0"/>
          </a:p>
          <a:p>
            <a:pPr algn="ctr"/>
            <a:endParaRPr lang="fr-FR" sz="522" dirty="0"/>
          </a:p>
        </p:txBody>
      </p:sp>
      <p:sp>
        <p:nvSpPr>
          <p:cNvPr id="11" name="Rectangle à coins arrondis 10"/>
          <p:cNvSpPr/>
          <p:nvPr/>
        </p:nvSpPr>
        <p:spPr>
          <a:xfrm>
            <a:off x="670262" y="2412088"/>
            <a:ext cx="1438927" cy="1010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sz="522" b="1" dirty="0"/>
          </a:p>
          <a:p>
            <a:pPr algn="ctr"/>
            <a:r>
              <a:rPr lang="fr-FR" sz="1200" b="1" dirty="0"/>
              <a:t>Instruction</a:t>
            </a:r>
          </a:p>
          <a:p>
            <a:pPr algn="ctr"/>
            <a:endParaRPr lang="fr-FR" sz="522" b="1" dirty="0"/>
          </a:p>
          <a:p>
            <a:pPr algn="ctr"/>
            <a:r>
              <a:rPr lang="fr-FR" sz="788" b="1" dirty="0"/>
              <a:t>Données techniques </a:t>
            </a:r>
            <a:r>
              <a:rPr lang="fr-FR" sz="522" b="1" dirty="0"/>
              <a:t>sur la (potentielle) pollution et son instruction associée : </a:t>
            </a:r>
          </a:p>
          <a:p>
            <a:pPr algn="ctr"/>
            <a:r>
              <a:rPr lang="fr-FR" sz="522" dirty="0"/>
              <a:t>diagnostics, études, travaux, surveillances… </a:t>
            </a:r>
          </a:p>
        </p:txBody>
      </p:sp>
      <p:sp>
        <p:nvSpPr>
          <p:cNvPr id="16" name="Rectangle à coins arrondis 15"/>
          <p:cNvSpPr/>
          <p:nvPr/>
        </p:nvSpPr>
        <p:spPr>
          <a:xfrm>
            <a:off x="467544" y="997942"/>
            <a:ext cx="1896560" cy="3734048"/>
          </a:xfrm>
          <a:prstGeom prst="roundRect">
            <a:avLst/>
          </a:prstGeom>
          <a:noFill/>
          <a:ln w="317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Flèche droite 18"/>
          <p:cNvSpPr/>
          <p:nvPr/>
        </p:nvSpPr>
        <p:spPr>
          <a:xfrm rot="5400000">
            <a:off x="1292099" y="3307521"/>
            <a:ext cx="221351" cy="46190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ZoneTexte 19"/>
          <p:cNvSpPr txBox="1"/>
          <p:nvPr/>
        </p:nvSpPr>
        <p:spPr>
          <a:xfrm>
            <a:off x="4320163" y="701173"/>
            <a:ext cx="2751185" cy="300082"/>
          </a:xfrm>
          <a:prstGeom prst="rect">
            <a:avLst/>
          </a:prstGeom>
          <a:noFill/>
        </p:spPr>
        <p:txBody>
          <a:bodyPr wrap="square" rtlCol="0">
            <a:spAutoFit/>
          </a:bodyPr>
          <a:lstStyle/>
          <a:p>
            <a:r>
              <a:rPr lang="fr-FR" sz="1350" u="sng" dirty="0"/>
              <a:t>Fiche récapitulative InfoSols</a:t>
            </a:r>
          </a:p>
        </p:txBody>
      </p:sp>
      <p:sp>
        <p:nvSpPr>
          <p:cNvPr id="21" name="Flèche droite 20"/>
          <p:cNvSpPr/>
          <p:nvPr/>
        </p:nvSpPr>
        <p:spPr>
          <a:xfrm rot="5400000">
            <a:off x="1279050" y="2081586"/>
            <a:ext cx="221351" cy="46190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3" name="Titre 6"/>
          <p:cNvSpPr txBox="1">
            <a:spLocks/>
          </p:cNvSpPr>
          <p:nvPr/>
        </p:nvSpPr>
        <p:spPr bwMode="gray">
          <a:xfrm>
            <a:off x="1005894" y="173709"/>
            <a:ext cx="7560840" cy="79208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dirty="0"/>
              <a:t>3.Concepts d’</a:t>
            </a:r>
            <a:r>
              <a:rPr lang="fr-FR" dirty="0" err="1"/>
              <a:t>Infosols</a:t>
            </a:r>
            <a:endParaRPr lang="fr-FR" dirty="0"/>
          </a:p>
          <a:p>
            <a:pPr algn="ctr"/>
            <a:endParaRPr lang="fr-FR" sz="2800" dirty="0"/>
          </a:p>
        </p:txBody>
      </p:sp>
      <p:pic>
        <p:nvPicPr>
          <p:cNvPr id="3" name="Image 2">
            <a:extLst>
              <a:ext uri="{FF2B5EF4-FFF2-40B4-BE49-F238E27FC236}">
                <a16:creationId xmlns:a16="http://schemas.microsoft.com/office/drawing/2014/main" id="{743E7BBD-1D5E-41CE-B5F5-39DF4376C85C}"/>
              </a:ext>
            </a:extLst>
          </p:cNvPr>
          <p:cNvPicPr>
            <a:picLocks noChangeAspect="1"/>
          </p:cNvPicPr>
          <p:nvPr/>
        </p:nvPicPr>
        <p:blipFill>
          <a:blip r:embed="rId3"/>
          <a:stretch>
            <a:fillRect/>
          </a:stretch>
        </p:blipFill>
        <p:spPr>
          <a:xfrm>
            <a:off x="2455448" y="965797"/>
            <a:ext cx="6688552" cy="3838201"/>
          </a:xfrm>
          <a:prstGeom prst="rect">
            <a:avLst/>
          </a:prstGeom>
        </p:spPr>
      </p:pic>
      <p:cxnSp>
        <p:nvCxnSpPr>
          <p:cNvPr id="5" name="Connecteur droit avec flèche 4">
            <a:extLst>
              <a:ext uri="{FF2B5EF4-FFF2-40B4-BE49-F238E27FC236}">
                <a16:creationId xmlns:a16="http://schemas.microsoft.com/office/drawing/2014/main" id="{209349B7-7E6D-4830-A632-3AACA2BD70E9}"/>
              </a:ext>
            </a:extLst>
          </p:cNvPr>
          <p:cNvCxnSpPr>
            <a:cxnSpLocks/>
          </p:cNvCxnSpPr>
          <p:nvPr/>
        </p:nvCxnSpPr>
        <p:spPr>
          <a:xfrm>
            <a:off x="2109189" y="1851670"/>
            <a:ext cx="1742731"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 coins arrondis 7">
            <a:extLst>
              <a:ext uri="{FF2B5EF4-FFF2-40B4-BE49-F238E27FC236}">
                <a16:creationId xmlns:a16="http://schemas.microsoft.com/office/drawing/2014/main" id="{1225B0AB-A08E-4512-8DFD-FB26206A83A8}"/>
              </a:ext>
            </a:extLst>
          </p:cNvPr>
          <p:cNvSpPr/>
          <p:nvPr/>
        </p:nvSpPr>
        <p:spPr>
          <a:xfrm>
            <a:off x="3851920" y="1384164"/>
            <a:ext cx="2751185" cy="1475618"/>
          </a:xfrm>
          <a:prstGeom prst="roundRect">
            <a:avLst/>
          </a:prstGeom>
          <a:no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cxnSp>
        <p:nvCxnSpPr>
          <p:cNvPr id="26" name="Connecteur droit avec flèche 25">
            <a:extLst>
              <a:ext uri="{FF2B5EF4-FFF2-40B4-BE49-F238E27FC236}">
                <a16:creationId xmlns:a16="http://schemas.microsoft.com/office/drawing/2014/main" id="{C0100F53-E217-4450-B1F6-A8EB486EEC4A}"/>
              </a:ext>
            </a:extLst>
          </p:cNvPr>
          <p:cNvCxnSpPr>
            <a:cxnSpLocks/>
          </p:cNvCxnSpPr>
          <p:nvPr/>
        </p:nvCxnSpPr>
        <p:spPr>
          <a:xfrm>
            <a:off x="2109189" y="3219822"/>
            <a:ext cx="1814739" cy="1440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29909D36-BBF6-470D-8F42-1BFD390728AD}"/>
              </a:ext>
            </a:extLst>
          </p:cNvPr>
          <p:cNvSpPr/>
          <p:nvPr/>
        </p:nvSpPr>
        <p:spPr>
          <a:xfrm>
            <a:off x="3923928" y="3124406"/>
            <a:ext cx="3672408" cy="74348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a:extLst>
              <a:ext uri="{FF2B5EF4-FFF2-40B4-BE49-F238E27FC236}">
                <a16:creationId xmlns:a16="http://schemas.microsoft.com/office/drawing/2014/main" id="{799854C3-B953-43E9-BD91-07B5D880744F}"/>
              </a:ext>
            </a:extLst>
          </p:cNvPr>
          <p:cNvCxnSpPr>
            <a:cxnSpLocks/>
            <a:stCxn id="10" idx="3"/>
            <a:endCxn id="31" idx="1"/>
          </p:cNvCxnSpPr>
          <p:nvPr/>
        </p:nvCxnSpPr>
        <p:spPr>
          <a:xfrm>
            <a:off x="2184742" y="4150563"/>
            <a:ext cx="1739186" cy="387021"/>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31" name="Rectangle : coins arrondis 30">
            <a:extLst>
              <a:ext uri="{FF2B5EF4-FFF2-40B4-BE49-F238E27FC236}">
                <a16:creationId xmlns:a16="http://schemas.microsoft.com/office/drawing/2014/main" id="{53066967-B6A7-4799-B2EF-210DF29B0AC9}"/>
              </a:ext>
            </a:extLst>
          </p:cNvPr>
          <p:cNvSpPr/>
          <p:nvPr/>
        </p:nvSpPr>
        <p:spPr>
          <a:xfrm>
            <a:off x="3923928" y="4294578"/>
            <a:ext cx="3672408" cy="48601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52F41783-22FD-4077-BFFD-F161A6FC33A6}"/>
              </a:ext>
            </a:extLst>
          </p:cNvPr>
          <p:cNvSpPr/>
          <p:nvPr/>
        </p:nvSpPr>
        <p:spPr>
          <a:xfrm>
            <a:off x="4067944" y="4443958"/>
            <a:ext cx="252219" cy="20877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 coins arrondis 33">
            <a:extLst>
              <a:ext uri="{FF2B5EF4-FFF2-40B4-BE49-F238E27FC236}">
                <a16:creationId xmlns:a16="http://schemas.microsoft.com/office/drawing/2014/main" id="{6150E53B-F9B6-42A2-96A8-0B3EB579D4EC}"/>
              </a:ext>
            </a:extLst>
          </p:cNvPr>
          <p:cNvSpPr/>
          <p:nvPr/>
        </p:nvSpPr>
        <p:spPr>
          <a:xfrm>
            <a:off x="7668344" y="1384164"/>
            <a:ext cx="1475656" cy="203823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5E0B9087-2346-4A00-860A-E0BE66245BE4}"/>
              </a:ext>
            </a:extLst>
          </p:cNvPr>
          <p:cNvSpPr txBox="1"/>
          <p:nvPr/>
        </p:nvSpPr>
        <p:spPr>
          <a:xfrm>
            <a:off x="7891544" y="3440660"/>
            <a:ext cx="1252456" cy="400110"/>
          </a:xfrm>
          <a:prstGeom prst="rect">
            <a:avLst/>
          </a:prstGeom>
          <a:noFill/>
        </p:spPr>
        <p:txBody>
          <a:bodyPr wrap="square" rtlCol="0">
            <a:spAutoFit/>
          </a:bodyPr>
          <a:lstStyle/>
          <a:p>
            <a:r>
              <a:rPr lang="fr-FR" sz="1000" dirty="0">
                <a:solidFill>
                  <a:srgbClr val="0070C0"/>
                </a:solidFill>
              </a:rPr>
              <a:t>Cartographie de l’établissement</a:t>
            </a:r>
          </a:p>
        </p:txBody>
      </p:sp>
      <p:sp>
        <p:nvSpPr>
          <p:cNvPr id="38" name="Rectangle 37">
            <a:extLst>
              <a:ext uri="{FF2B5EF4-FFF2-40B4-BE49-F238E27FC236}">
                <a16:creationId xmlns:a16="http://schemas.microsoft.com/office/drawing/2014/main" id="{B795387A-2A86-43D3-A8F7-278CBE31141C}"/>
              </a:ext>
            </a:extLst>
          </p:cNvPr>
          <p:cNvSpPr/>
          <p:nvPr/>
        </p:nvSpPr>
        <p:spPr>
          <a:xfrm>
            <a:off x="2455448" y="1203598"/>
            <a:ext cx="1396472" cy="56993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Connecteur droit avec flèche 41">
            <a:extLst>
              <a:ext uri="{FF2B5EF4-FFF2-40B4-BE49-F238E27FC236}">
                <a16:creationId xmlns:a16="http://schemas.microsoft.com/office/drawing/2014/main" id="{53320D6F-0CB5-485C-883A-0204656F0B56}"/>
              </a:ext>
            </a:extLst>
          </p:cNvPr>
          <p:cNvCxnSpPr/>
          <p:nvPr/>
        </p:nvCxnSpPr>
        <p:spPr>
          <a:xfrm>
            <a:off x="3491880" y="1107610"/>
            <a:ext cx="144016" cy="27655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4" name="Connecteur droit avec flèche 43">
            <a:extLst>
              <a:ext uri="{FF2B5EF4-FFF2-40B4-BE49-F238E27FC236}">
                <a16:creationId xmlns:a16="http://schemas.microsoft.com/office/drawing/2014/main" id="{9CEFF881-5D42-471C-9866-DE906991F7DB}"/>
              </a:ext>
            </a:extLst>
          </p:cNvPr>
          <p:cNvCxnSpPr/>
          <p:nvPr/>
        </p:nvCxnSpPr>
        <p:spPr>
          <a:xfrm>
            <a:off x="3760576" y="1043937"/>
            <a:ext cx="0" cy="34022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45" name="ZoneTexte 44">
            <a:extLst>
              <a:ext uri="{FF2B5EF4-FFF2-40B4-BE49-F238E27FC236}">
                <a16:creationId xmlns:a16="http://schemas.microsoft.com/office/drawing/2014/main" id="{86823F62-9BDA-4B24-9A6A-5BE94108D908}"/>
              </a:ext>
            </a:extLst>
          </p:cNvPr>
          <p:cNvSpPr txBox="1"/>
          <p:nvPr/>
        </p:nvSpPr>
        <p:spPr>
          <a:xfrm>
            <a:off x="2914614" y="771550"/>
            <a:ext cx="721281" cy="261610"/>
          </a:xfrm>
          <a:prstGeom prst="rect">
            <a:avLst/>
          </a:prstGeom>
          <a:noFill/>
        </p:spPr>
        <p:txBody>
          <a:bodyPr wrap="square" rtlCol="0">
            <a:spAutoFit/>
          </a:bodyPr>
          <a:lstStyle/>
          <a:p>
            <a:r>
              <a:rPr lang="fr-FR" sz="1100" dirty="0">
                <a:solidFill>
                  <a:schemeClr val="bg2"/>
                </a:solidFill>
              </a:rPr>
              <a:t>CASIAS</a:t>
            </a:r>
          </a:p>
        </p:txBody>
      </p:sp>
      <p:sp>
        <p:nvSpPr>
          <p:cNvPr id="46" name="ZoneTexte 45">
            <a:extLst>
              <a:ext uri="{FF2B5EF4-FFF2-40B4-BE49-F238E27FC236}">
                <a16:creationId xmlns:a16="http://schemas.microsoft.com/office/drawing/2014/main" id="{CAABEDC6-55FE-48B6-AE64-49183C4504F9}"/>
              </a:ext>
            </a:extLst>
          </p:cNvPr>
          <p:cNvSpPr txBox="1"/>
          <p:nvPr/>
        </p:nvSpPr>
        <p:spPr>
          <a:xfrm>
            <a:off x="3575590" y="823096"/>
            <a:ext cx="984708" cy="261610"/>
          </a:xfrm>
          <a:prstGeom prst="rect">
            <a:avLst/>
          </a:prstGeom>
          <a:noFill/>
        </p:spPr>
        <p:txBody>
          <a:bodyPr wrap="square" rtlCol="0">
            <a:spAutoFit/>
          </a:bodyPr>
          <a:lstStyle/>
          <a:p>
            <a:r>
              <a:rPr lang="fr-FR" sz="1100" dirty="0">
                <a:solidFill>
                  <a:schemeClr val="bg2"/>
                </a:solidFill>
              </a:rPr>
              <a:t>Géorisques</a:t>
            </a:r>
          </a:p>
        </p:txBody>
      </p:sp>
    </p:spTree>
    <p:extLst>
      <p:ext uri="{BB962C8B-B14F-4D97-AF65-F5344CB8AC3E}">
        <p14:creationId xmlns:p14="http://schemas.microsoft.com/office/powerpoint/2010/main" val="318506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438F885-D613-4A62-88E1-46A5E8E16873}"/>
              </a:ext>
            </a:extLst>
          </p:cNvPr>
          <p:cNvPicPr>
            <a:picLocks noChangeAspect="1"/>
          </p:cNvPicPr>
          <p:nvPr/>
        </p:nvPicPr>
        <p:blipFill>
          <a:blip r:embed="rId3"/>
          <a:stretch>
            <a:fillRect/>
          </a:stretch>
        </p:blipFill>
        <p:spPr>
          <a:xfrm>
            <a:off x="0" y="555526"/>
            <a:ext cx="6116577" cy="4622870"/>
          </a:xfrm>
          <a:prstGeom prst="rect">
            <a:avLst/>
          </a:prstGeom>
        </p:spPr>
      </p:pic>
      <p:sp>
        <p:nvSpPr>
          <p:cNvPr id="8" name="Titre 6"/>
          <p:cNvSpPr txBox="1">
            <a:spLocks/>
          </p:cNvSpPr>
          <p:nvPr/>
        </p:nvSpPr>
        <p:spPr bwMode="gray">
          <a:xfrm>
            <a:off x="107504" y="-34896"/>
            <a:ext cx="7560840" cy="79208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dirty="0"/>
              <a:t>3.Diffusion dans Géorisques</a:t>
            </a:r>
            <a:endParaRPr lang="fr-FR" sz="2800" dirty="0"/>
          </a:p>
        </p:txBody>
      </p:sp>
      <p:cxnSp>
        <p:nvCxnSpPr>
          <p:cNvPr id="13" name="Connecteur droit avec flèche 12">
            <a:extLst>
              <a:ext uri="{FF2B5EF4-FFF2-40B4-BE49-F238E27FC236}">
                <a16:creationId xmlns:a16="http://schemas.microsoft.com/office/drawing/2014/main" id="{E7F4E21C-737F-48DC-BAC2-E9B90D1E0349}"/>
              </a:ext>
            </a:extLst>
          </p:cNvPr>
          <p:cNvCxnSpPr>
            <a:cxnSpLocks/>
          </p:cNvCxnSpPr>
          <p:nvPr/>
        </p:nvCxnSpPr>
        <p:spPr>
          <a:xfrm flipH="1">
            <a:off x="2987824" y="1419622"/>
            <a:ext cx="1008112" cy="1152128"/>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82F1BED1-6F41-48F4-8DF4-4A7C7831C432}"/>
              </a:ext>
            </a:extLst>
          </p:cNvPr>
          <p:cNvCxnSpPr/>
          <p:nvPr/>
        </p:nvCxnSpPr>
        <p:spPr>
          <a:xfrm>
            <a:off x="3995936" y="1419622"/>
            <a:ext cx="165618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6AABBAAF-8C92-4B81-B1E9-E8FCC310C8DB}"/>
              </a:ext>
            </a:extLst>
          </p:cNvPr>
          <p:cNvSpPr txBox="1"/>
          <p:nvPr/>
        </p:nvSpPr>
        <p:spPr>
          <a:xfrm>
            <a:off x="5700734" y="1265733"/>
            <a:ext cx="2952328" cy="307777"/>
          </a:xfrm>
          <a:prstGeom prst="rect">
            <a:avLst/>
          </a:prstGeom>
          <a:noFill/>
        </p:spPr>
        <p:txBody>
          <a:bodyPr wrap="square" rtlCol="0">
            <a:spAutoFit/>
          </a:bodyPr>
          <a:lstStyle/>
          <a:p>
            <a:r>
              <a:rPr lang="fr-FR" sz="1400" dirty="0">
                <a:solidFill>
                  <a:schemeClr val="bg2"/>
                </a:solidFill>
              </a:rPr>
              <a:t>Coché = Publié dans la CASIAS</a:t>
            </a:r>
          </a:p>
        </p:txBody>
      </p:sp>
      <p:pic>
        <p:nvPicPr>
          <p:cNvPr id="18" name="Image 17">
            <a:extLst>
              <a:ext uri="{FF2B5EF4-FFF2-40B4-BE49-F238E27FC236}">
                <a16:creationId xmlns:a16="http://schemas.microsoft.com/office/drawing/2014/main" id="{C6D3499A-F2CA-4D61-BB3E-C74DBDF6F77D}"/>
              </a:ext>
            </a:extLst>
          </p:cNvPr>
          <p:cNvPicPr>
            <a:picLocks noChangeAspect="1"/>
          </p:cNvPicPr>
          <p:nvPr/>
        </p:nvPicPr>
        <p:blipFill>
          <a:blip r:embed="rId4"/>
          <a:stretch>
            <a:fillRect/>
          </a:stretch>
        </p:blipFill>
        <p:spPr>
          <a:xfrm>
            <a:off x="4644008" y="1902916"/>
            <a:ext cx="4788024" cy="1849865"/>
          </a:xfrm>
          <a:prstGeom prst="rect">
            <a:avLst/>
          </a:prstGeom>
        </p:spPr>
      </p:pic>
      <p:sp>
        <p:nvSpPr>
          <p:cNvPr id="19" name="Rectangle : coins arrondis 18">
            <a:extLst>
              <a:ext uri="{FF2B5EF4-FFF2-40B4-BE49-F238E27FC236}">
                <a16:creationId xmlns:a16="http://schemas.microsoft.com/office/drawing/2014/main" id="{C6E270AE-BFB4-44C8-BC4B-E8380D459A05}"/>
              </a:ext>
            </a:extLst>
          </p:cNvPr>
          <p:cNvSpPr/>
          <p:nvPr/>
        </p:nvSpPr>
        <p:spPr>
          <a:xfrm>
            <a:off x="4860032" y="1946747"/>
            <a:ext cx="1080120" cy="12730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143B51DB-B8BA-4D99-9A1B-1D0FD9BC315E}"/>
              </a:ext>
            </a:extLst>
          </p:cNvPr>
          <p:cNvSpPr/>
          <p:nvPr/>
        </p:nvSpPr>
        <p:spPr>
          <a:xfrm>
            <a:off x="8424427" y="1898399"/>
            <a:ext cx="504056" cy="3023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30A22FE2-303D-44A3-856E-EE8AE5F5C51B}"/>
              </a:ext>
            </a:extLst>
          </p:cNvPr>
          <p:cNvSpPr txBox="1"/>
          <p:nvPr/>
        </p:nvSpPr>
        <p:spPr>
          <a:xfrm>
            <a:off x="6308759" y="1491630"/>
            <a:ext cx="2592288" cy="430887"/>
          </a:xfrm>
          <a:prstGeom prst="rect">
            <a:avLst/>
          </a:prstGeom>
          <a:noFill/>
        </p:spPr>
        <p:txBody>
          <a:bodyPr wrap="square" rtlCol="0">
            <a:spAutoFit/>
          </a:bodyPr>
          <a:lstStyle/>
          <a:p>
            <a:r>
              <a:rPr lang="fr-FR" sz="1100" dirty="0"/>
              <a:t>Accès : Géorisques/expert/dossiers thématiques </a:t>
            </a:r>
          </a:p>
        </p:txBody>
      </p:sp>
      <p:pic>
        <p:nvPicPr>
          <p:cNvPr id="58" name="Image 57">
            <a:extLst>
              <a:ext uri="{FF2B5EF4-FFF2-40B4-BE49-F238E27FC236}">
                <a16:creationId xmlns:a16="http://schemas.microsoft.com/office/drawing/2014/main" id="{F0E9EE75-AC55-4A95-9310-BA5929611D52}"/>
              </a:ext>
            </a:extLst>
          </p:cNvPr>
          <p:cNvPicPr>
            <a:picLocks noChangeAspect="1"/>
          </p:cNvPicPr>
          <p:nvPr/>
        </p:nvPicPr>
        <p:blipFill>
          <a:blip r:embed="rId5"/>
          <a:stretch>
            <a:fillRect/>
          </a:stretch>
        </p:blipFill>
        <p:spPr>
          <a:xfrm>
            <a:off x="2663788" y="-18306"/>
            <a:ext cx="3766760" cy="5143500"/>
          </a:xfrm>
          <a:prstGeom prst="rect">
            <a:avLst/>
          </a:prstGeom>
        </p:spPr>
      </p:pic>
      <p:sp>
        <p:nvSpPr>
          <p:cNvPr id="59" name="Ellipse 58">
            <a:extLst>
              <a:ext uri="{FF2B5EF4-FFF2-40B4-BE49-F238E27FC236}">
                <a16:creationId xmlns:a16="http://schemas.microsoft.com/office/drawing/2014/main" id="{E505EF90-566D-4660-9F9B-639AD1D37CD0}"/>
              </a:ext>
            </a:extLst>
          </p:cNvPr>
          <p:cNvSpPr/>
          <p:nvPr/>
        </p:nvSpPr>
        <p:spPr>
          <a:xfrm>
            <a:off x="1621802" y="706497"/>
            <a:ext cx="144016" cy="2810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1" name="Connecteur droit avec flèche 60">
            <a:extLst>
              <a:ext uri="{FF2B5EF4-FFF2-40B4-BE49-F238E27FC236}">
                <a16:creationId xmlns:a16="http://schemas.microsoft.com/office/drawing/2014/main" id="{F4C2E240-BE2F-4D0B-BA28-F899A1585D83}"/>
              </a:ext>
            </a:extLst>
          </p:cNvPr>
          <p:cNvCxnSpPr/>
          <p:nvPr/>
        </p:nvCxnSpPr>
        <p:spPr>
          <a:xfrm flipV="1">
            <a:off x="1115616" y="987574"/>
            <a:ext cx="506186" cy="86409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62" name="Ellipse 61">
            <a:extLst>
              <a:ext uri="{FF2B5EF4-FFF2-40B4-BE49-F238E27FC236}">
                <a16:creationId xmlns:a16="http://schemas.microsoft.com/office/drawing/2014/main" id="{29F31A22-2229-4449-8C00-B41E57364817}"/>
              </a:ext>
            </a:extLst>
          </p:cNvPr>
          <p:cNvSpPr/>
          <p:nvPr/>
        </p:nvSpPr>
        <p:spPr>
          <a:xfrm>
            <a:off x="2746968" y="2593709"/>
            <a:ext cx="1800200" cy="3600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F5E155FC-98AB-4D3C-B718-440A2DA9CBB4}"/>
              </a:ext>
            </a:extLst>
          </p:cNvPr>
          <p:cNvSpPr/>
          <p:nvPr/>
        </p:nvSpPr>
        <p:spPr>
          <a:xfrm>
            <a:off x="4644008" y="4659982"/>
            <a:ext cx="56544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a:extLst>
              <a:ext uri="{FF2B5EF4-FFF2-40B4-BE49-F238E27FC236}">
                <a16:creationId xmlns:a16="http://schemas.microsoft.com/office/drawing/2014/main" id="{04A3680A-ABEE-4DD6-9221-7D5DCCE49168}"/>
              </a:ext>
            </a:extLst>
          </p:cNvPr>
          <p:cNvSpPr txBox="1"/>
          <p:nvPr/>
        </p:nvSpPr>
        <p:spPr>
          <a:xfrm>
            <a:off x="130576" y="1818761"/>
            <a:ext cx="1224136" cy="461665"/>
          </a:xfrm>
          <a:prstGeom prst="rect">
            <a:avLst/>
          </a:prstGeom>
          <a:noFill/>
        </p:spPr>
        <p:txBody>
          <a:bodyPr wrap="square" rtlCol="0">
            <a:spAutoFit/>
          </a:bodyPr>
          <a:lstStyle/>
          <a:p>
            <a:r>
              <a:rPr lang="fr-FR" sz="1200" dirty="0">
                <a:solidFill>
                  <a:schemeClr val="bg2"/>
                </a:solidFill>
              </a:rPr>
              <a:t>Lien direct fiche CASIAS</a:t>
            </a:r>
          </a:p>
        </p:txBody>
      </p:sp>
    </p:spTree>
    <p:extLst>
      <p:ext uri="{BB962C8B-B14F-4D97-AF65-F5344CB8AC3E}">
        <p14:creationId xmlns:p14="http://schemas.microsoft.com/office/powerpoint/2010/main" val="231545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56" grpId="0"/>
      <p:bldP spid="59" grpId="0" animBg="1"/>
      <p:bldP spid="62" grpId="0" animBg="1"/>
      <p:bldP spid="63" grpId="0" animBg="1"/>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6"/>
          <p:cNvSpPr txBox="1">
            <a:spLocks/>
          </p:cNvSpPr>
          <p:nvPr/>
        </p:nvSpPr>
        <p:spPr bwMode="gray">
          <a:xfrm>
            <a:off x="107504" y="-34896"/>
            <a:ext cx="7560840" cy="79208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dirty="0"/>
              <a:t>3.Diffusion dans Géorisques</a:t>
            </a:r>
            <a:endParaRPr lang="fr-FR" sz="2800" dirty="0"/>
          </a:p>
        </p:txBody>
      </p:sp>
      <p:cxnSp>
        <p:nvCxnSpPr>
          <p:cNvPr id="13" name="Connecteur droit avec flèche 12">
            <a:extLst>
              <a:ext uri="{FF2B5EF4-FFF2-40B4-BE49-F238E27FC236}">
                <a16:creationId xmlns:a16="http://schemas.microsoft.com/office/drawing/2014/main" id="{E7F4E21C-737F-48DC-BAC2-E9B90D1E0349}"/>
              </a:ext>
            </a:extLst>
          </p:cNvPr>
          <p:cNvCxnSpPr>
            <a:cxnSpLocks/>
          </p:cNvCxnSpPr>
          <p:nvPr/>
        </p:nvCxnSpPr>
        <p:spPr>
          <a:xfrm flipH="1">
            <a:off x="2987824" y="1419622"/>
            <a:ext cx="1008112" cy="1152128"/>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82F1BED1-6F41-48F4-8DF4-4A7C7831C432}"/>
              </a:ext>
            </a:extLst>
          </p:cNvPr>
          <p:cNvCxnSpPr/>
          <p:nvPr/>
        </p:nvCxnSpPr>
        <p:spPr>
          <a:xfrm>
            <a:off x="3995936" y="1419622"/>
            <a:ext cx="165618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 coins arrondis 18">
            <a:extLst>
              <a:ext uri="{FF2B5EF4-FFF2-40B4-BE49-F238E27FC236}">
                <a16:creationId xmlns:a16="http://schemas.microsoft.com/office/drawing/2014/main" id="{C6E270AE-BFB4-44C8-BC4B-E8380D459A05}"/>
              </a:ext>
            </a:extLst>
          </p:cNvPr>
          <p:cNvSpPr/>
          <p:nvPr/>
        </p:nvSpPr>
        <p:spPr>
          <a:xfrm>
            <a:off x="4860032" y="1946747"/>
            <a:ext cx="1080120" cy="12730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B1FAF107-7598-44D7-958E-67D338D83039}"/>
              </a:ext>
            </a:extLst>
          </p:cNvPr>
          <p:cNvPicPr>
            <a:picLocks noChangeAspect="1"/>
          </p:cNvPicPr>
          <p:nvPr/>
        </p:nvPicPr>
        <p:blipFill>
          <a:blip r:embed="rId3"/>
          <a:stretch>
            <a:fillRect/>
          </a:stretch>
        </p:blipFill>
        <p:spPr>
          <a:xfrm>
            <a:off x="1066630" y="0"/>
            <a:ext cx="7010739" cy="5143500"/>
          </a:xfrm>
          <a:prstGeom prst="rect">
            <a:avLst/>
          </a:prstGeom>
        </p:spPr>
      </p:pic>
      <p:cxnSp>
        <p:nvCxnSpPr>
          <p:cNvPr id="48" name="Connecteur droit avec flèche 47">
            <a:extLst>
              <a:ext uri="{FF2B5EF4-FFF2-40B4-BE49-F238E27FC236}">
                <a16:creationId xmlns:a16="http://schemas.microsoft.com/office/drawing/2014/main" id="{84B8081E-E733-44B2-BB4B-5756DCC48D4C}"/>
              </a:ext>
            </a:extLst>
          </p:cNvPr>
          <p:cNvCxnSpPr>
            <a:cxnSpLocks/>
          </p:cNvCxnSpPr>
          <p:nvPr/>
        </p:nvCxnSpPr>
        <p:spPr>
          <a:xfrm flipH="1">
            <a:off x="6804248" y="4371950"/>
            <a:ext cx="720080" cy="504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ZoneTexte 54">
            <a:extLst>
              <a:ext uri="{FF2B5EF4-FFF2-40B4-BE49-F238E27FC236}">
                <a16:creationId xmlns:a16="http://schemas.microsoft.com/office/drawing/2014/main" id="{E915589A-EEA3-47AD-9733-0A191BCFDF56}"/>
              </a:ext>
            </a:extLst>
          </p:cNvPr>
          <p:cNvSpPr txBox="1"/>
          <p:nvPr/>
        </p:nvSpPr>
        <p:spPr>
          <a:xfrm>
            <a:off x="7812360" y="4155926"/>
            <a:ext cx="1224135" cy="523220"/>
          </a:xfrm>
          <a:prstGeom prst="rect">
            <a:avLst/>
          </a:prstGeom>
          <a:noFill/>
        </p:spPr>
        <p:txBody>
          <a:bodyPr wrap="square" rtlCol="0">
            <a:spAutoFit/>
          </a:bodyPr>
          <a:lstStyle/>
          <a:p>
            <a:r>
              <a:rPr lang="fr-FR" sz="1400" dirty="0">
                <a:solidFill>
                  <a:schemeClr val="bg2"/>
                </a:solidFill>
              </a:rPr>
              <a:t>Lien fiche SSP</a:t>
            </a:r>
          </a:p>
        </p:txBody>
      </p:sp>
    </p:spTree>
    <p:extLst>
      <p:ext uri="{BB962C8B-B14F-4D97-AF65-F5344CB8AC3E}">
        <p14:creationId xmlns:p14="http://schemas.microsoft.com/office/powerpoint/2010/main" val="4236692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438F885-D613-4A62-88E1-46A5E8E16873}"/>
              </a:ext>
            </a:extLst>
          </p:cNvPr>
          <p:cNvPicPr>
            <a:picLocks noChangeAspect="1"/>
          </p:cNvPicPr>
          <p:nvPr/>
        </p:nvPicPr>
        <p:blipFill>
          <a:blip r:embed="rId3"/>
          <a:stretch>
            <a:fillRect/>
          </a:stretch>
        </p:blipFill>
        <p:spPr>
          <a:xfrm>
            <a:off x="51318" y="483518"/>
            <a:ext cx="6116577" cy="4622870"/>
          </a:xfrm>
          <a:prstGeom prst="rect">
            <a:avLst/>
          </a:prstGeom>
        </p:spPr>
      </p:pic>
      <p:sp>
        <p:nvSpPr>
          <p:cNvPr id="8" name="Titre 6"/>
          <p:cNvSpPr txBox="1">
            <a:spLocks/>
          </p:cNvSpPr>
          <p:nvPr/>
        </p:nvSpPr>
        <p:spPr bwMode="gray">
          <a:xfrm>
            <a:off x="-828600" y="-167603"/>
            <a:ext cx="7560840" cy="79208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sz="2000" dirty="0"/>
              <a:t>3.Diffusion dans Géorisques</a:t>
            </a:r>
          </a:p>
        </p:txBody>
      </p:sp>
      <p:sp>
        <p:nvSpPr>
          <p:cNvPr id="59" name="Ellipse 58">
            <a:extLst>
              <a:ext uri="{FF2B5EF4-FFF2-40B4-BE49-F238E27FC236}">
                <a16:creationId xmlns:a16="http://schemas.microsoft.com/office/drawing/2014/main" id="{E505EF90-566D-4660-9F9B-639AD1D37CD0}"/>
              </a:ext>
            </a:extLst>
          </p:cNvPr>
          <p:cNvSpPr/>
          <p:nvPr/>
        </p:nvSpPr>
        <p:spPr>
          <a:xfrm>
            <a:off x="1835696" y="706497"/>
            <a:ext cx="144016" cy="2810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1" name="Connecteur droit avec flèche 60">
            <a:extLst>
              <a:ext uri="{FF2B5EF4-FFF2-40B4-BE49-F238E27FC236}">
                <a16:creationId xmlns:a16="http://schemas.microsoft.com/office/drawing/2014/main" id="{F4C2E240-BE2F-4D0B-BA28-F899A1585D83}"/>
              </a:ext>
            </a:extLst>
          </p:cNvPr>
          <p:cNvCxnSpPr>
            <a:cxnSpLocks/>
            <a:endCxn id="59" idx="3"/>
          </p:cNvCxnSpPr>
          <p:nvPr/>
        </p:nvCxnSpPr>
        <p:spPr>
          <a:xfrm flipV="1">
            <a:off x="1115616" y="946411"/>
            <a:ext cx="741171" cy="90526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64" name="ZoneTexte 63">
            <a:extLst>
              <a:ext uri="{FF2B5EF4-FFF2-40B4-BE49-F238E27FC236}">
                <a16:creationId xmlns:a16="http://schemas.microsoft.com/office/drawing/2014/main" id="{04A3680A-ABEE-4DD6-9221-7D5DCCE49168}"/>
              </a:ext>
            </a:extLst>
          </p:cNvPr>
          <p:cNvSpPr txBox="1"/>
          <p:nvPr/>
        </p:nvSpPr>
        <p:spPr>
          <a:xfrm>
            <a:off x="130576" y="1818761"/>
            <a:ext cx="1224136" cy="646331"/>
          </a:xfrm>
          <a:prstGeom prst="rect">
            <a:avLst/>
          </a:prstGeom>
          <a:noFill/>
        </p:spPr>
        <p:txBody>
          <a:bodyPr wrap="square" rtlCol="0">
            <a:spAutoFit/>
          </a:bodyPr>
          <a:lstStyle/>
          <a:p>
            <a:r>
              <a:rPr lang="fr-FR" sz="1200" dirty="0">
                <a:solidFill>
                  <a:schemeClr val="bg2"/>
                </a:solidFill>
              </a:rPr>
              <a:t>Lien direct fiche SSP Géorisques</a:t>
            </a:r>
          </a:p>
        </p:txBody>
      </p:sp>
      <p:pic>
        <p:nvPicPr>
          <p:cNvPr id="4" name="Image 3">
            <a:extLst>
              <a:ext uri="{FF2B5EF4-FFF2-40B4-BE49-F238E27FC236}">
                <a16:creationId xmlns:a16="http://schemas.microsoft.com/office/drawing/2014/main" id="{09291FEE-BDCB-43BB-B522-E07FB185FD09}"/>
              </a:ext>
            </a:extLst>
          </p:cNvPr>
          <p:cNvPicPr>
            <a:picLocks noChangeAspect="1"/>
          </p:cNvPicPr>
          <p:nvPr/>
        </p:nvPicPr>
        <p:blipFill>
          <a:blip r:embed="rId4"/>
          <a:stretch>
            <a:fillRect/>
          </a:stretch>
        </p:blipFill>
        <p:spPr>
          <a:xfrm>
            <a:off x="4788024" y="0"/>
            <a:ext cx="4557868" cy="5143500"/>
          </a:xfrm>
          <a:prstGeom prst="rect">
            <a:avLst/>
          </a:prstGeom>
          <a:ln>
            <a:solidFill>
              <a:schemeClr val="accent5">
                <a:lumMod val="60000"/>
                <a:lumOff val="40000"/>
              </a:schemeClr>
            </a:solidFill>
          </a:ln>
        </p:spPr>
      </p:pic>
      <p:cxnSp>
        <p:nvCxnSpPr>
          <p:cNvPr id="6" name="Connecteur droit avec flèche 5">
            <a:extLst>
              <a:ext uri="{FF2B5EF4-FFF2-40B4-BE49-F238E27FC236}">
                <a16:creationId xmlns:a16="http://schemas.microsoft.com/office/drawing/2014/main" id="{933197FA-DDD0-41BD-B640-64CC9F963612}"/>
              </a:ext>
            </a:extLst>
          </p:cNvPr>
          <p:cNvCxnSpPr>
            <a:cxnSpLocks/>
          </p:cNvCxnSpPr>
          <p:nvPr/>
        </p:nvCxnSpPr>
        <p:spPr>
          <a:xfrm>
            <a:off x="3584979" y="706497"/>
            <a:ext cx="2499189" cy="13706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A496351C-ACC6-4125-B367-13E2314CD0D2}"/>
              </a:ext>
            </a:extLst>
          </p:cNvPr>
          <p:cNvCxnSpPr>
            <a:cxnSpLocks/>
          </p:cNvCxnSpPr>
          <p:nvPr/>
        </p:nvCxnSpPr>
        <p:spPr>
          <a:xfrm>
            <a:off x="3779912" y="3075806"/>
            <a:ext cx="1368152" cy="136815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CAF7F783-17BF-4E83-92DB-8883E0B0F725}"/>
              </a:ext>
            </a:extLst>
          </p:cNvPr>
          <p:cNvCxnSpPr>
            <a:cxnSpLocks/>
            <a:stCxn id="20" idx="6"/>
          </p:cNvCxnSpPr>
          <p:nvPr/>
        </p:nvCxnSpPr>
        <p:spPr>
          <a:xfrm>
            <a:off x="4860032" y="4562239"/>
            <a:ext cx="1008112" cy="31376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278223EE-C94D-4A3B-8636-F1035F1F82AA}"/>
              </a:ext>
            </a:extLst>
          </p:cNvPr>
          <p:cNvSpPr/>
          <p:nvPr/>
        </p:nvSpPr>
        <p:spPr>
          <a:xfrm>
            <a:off x="3275856" y="2931790"/>
            <a:ext cx="504056"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C06D8A58-2ED1-4A36-A762-6997DA94B73D}"/>
              </a:ext>
            </a:extLst>
          </p:cNvPr>
          <p:cNvSpPr/>
          <p:nvPr/>
        </p:nvSpPr>
        <p:spPr>
          <a:xfrm>
            <a:off x="3563888" y="4392488"/>
            <a:ext cx="1296144" cy="3395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338B6D39-520F-4CF6-8EFD-EDB2D0D92591}"/>
              </a:ext>
            </a:extLst>
          </p:cNvPr>
          <p:cNvSpPr txBox="1"/>
          <p:nvPr/>
        </p:nvSpPr>
        <p:spPr>
          <a:xfrm>
            <a:off x="130576" y="2643758"/>
            <a:ext cx="1368152" cy="830997"/>
          </a:xfrm>
          <a:prstGeom prst="rect">
            <a:avLst/>
          </a:prstGeom>
          <a:noFill/>
        </p:spPr>
        <p:txBody>
          <a:bodyPr wrap="square" rtlCol="0">
            <a:spAutoFit/>
          </a:bodyPr>
          <a:lstStyle/>
          <a:p>
            <a:r>
              <a:rPr lang="fr-FR" sz="1200" dirty="0"/>
              <a:t>Ou en passant par la recherche dans Géorisques</a:t>
            </a:r>
          </a:p>
        </p:txBody>
      </p:sp>
    </p:spTree>
    <p:extLst>
      <p:ext uri="{BB962C8B-B14F-4D97-AF65-F5344CB8AC3E}">
        <p14:creationId xmlns:p14="http://schemas.microsoft.com/office/powerpoint/2010/main" val="17481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p:bldP spid="14" grpId="0" animBg="1"/>
      <p:bldP spid="20" grpId="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454667" y="287507"/>
            <a:ext cx="5472609" cy="504056"/>
          </a:xfrm>
        </p:spPr>
        <p:txBody>
          <a:bodyPr anchor="ctr" anchorCtr="0"/>
          <a:lstStyle/>
          <a:p>
            <a:r>
              <a:rPr lang="fr-FR" sz="2800" dirty="0"/>
              <a:t>4. Accompagnement</a:t>
            </a:r>
          </a:p>
        </p:txBody>
      </p:sp>
      <p:sp>
        <p:nvSpPr>
          <p:cNvPr id="2" name="Espace réservé de la date 1"/>
          <p:cNvSpPr>
            <a:spLocks noGrp="1"/>
          </p:cNvSpPr>
          <p:nvPr>
            <p:ph type="dt" sz="half" idx="10"/>
          </p:nvPr>
        </p:nvSpPr>
        <p:spPr>
          <a:xfrm>
            <a:off x="7555984" y="3878050"/>
            <a:ext cx="1170000" cy="360000"/>
          </a:xfrm>
        </p:spPr>
        <p:txBody>
          <a:bodyPr/>
          <a:lstStyle/>
          <a:p>
            <a:pPr algn="r"/>
            <a:fld id="{C460FF36-3462-4054-8324-B25FEA975D0E}" type="datetime1">
              <a:rPr lang="fr-FR" cap="all" smtClean="0"/>
              <a:t>18/06/2025</a:t>
            </a:fld>
            <a:endParaRPr lang="fr-FR" cap="all" dirty="0"/>
          </a:p>
        </p:txBody>
      </p:sp>
      <p:sp>
        <p:nvSpPr>
          <p:cNvPr id="3" name="Espace réservé du pied de page 2"/>
          <p:cNvSpPr>
            <a:spLocks noGrp="1"/>
          </p:cNvSpPr>
          <p:nvPr>
            <p:ph type="ftr" sz="quarter" idx="11"/>
          </p:nvPr>
        </p:nvSpPr>
        <p:spPr/>
        <p:txBody>
          <a:bodyPr/>
          <a:lstStyle/>
          <a:p>
            <a:r>
              <a:rPr lang="fr-FR" sz="800" dirty="0"/>
              <a:t>Bureau du sol et du sous-sol (DGPR/SRT/SDRCP/BSSS)</a:t>
            </a:r>
          </a:p>
        </p:txBody>
      </p:sp>
      <p:sp>
        <p:nvSpPr>
          <p:cNvPr id="11" name="Espace réservé du texte 8"/>
          <p:cNvSpPr>
            <a:spLocks noGrp="1"/>
          </p:cNvSpPr>
          <p:nvPr>
            <p:ph type="body" sz="quarter" idx="14"/>
          </p:nvPr>
        </p:nvSpPr>
        <p:spPr>
          <a:xfrm>
            <a:off x="73916" y="1308704"/>
            <a:ext cx="4572041" cy="2677498"/>
          </a:xfrm>
        </p:spPr>
        <p:txBody>
          <a:bodyPr anchor="ctr" anchorCtr="0"/>
          <a:lstStyle/>
          <a:p>
            <a:pPr marL="285750" indent="-285750">
              <a:spcBef>
                <a:spcPts val="600"/>
              </a:spcBef>
              <a:spcAft>
                <a:spcPts val="0"/>
              </a:spcAft>
              <a:buFont typeface="Wingdings" panose="05000000000000000000" pitchFamily="2" charset="2"/>
              <a:buChar char="Ø"/>
            </a:pPr>
            <a:r>
              <a:rPr lang="fr-FR" sz="1800" dirty="0"/>
              <a:t>Formations des utilisateurs </a:t>
            </a:r>
          </a:p>
          <a:p>
            <a:pPr marL="285750" indent="-285750">
              <a:spcBef>
                <a:spcPts val="600"/>
              </a:spcBef>
              <a:spcAft>
                <a:spcPts val="0"/>
              </a:spcAft>
              <a:buFont typeface="Wingdings" panose="05000000000000000000" pitchFamily="2" charset="2"/>
              <a:buChar char="Ø"/>
            </a:pPr>
            <a:r>
              <a:rPr lang="fr-FR" sz="1800" dirty="0"/>
              <a:t>Manuel utilisateur, manuel métier, plaquette de prise en main, support de formation, tableau de suivi… disponibles dans </a:t>
            </a:r>
            <a:r>
              <a:rPr lang="fr-FR" sz="1800" dirty="0" err="1">
                <a:hlinkClick r:id="rId3"/>
              </a:rPr>
              <a:t>MonAIOT</a:t>
            </a:r>
            <a:endParaRPr lang="fr-FR" sz="1800" dirty="0"/>
          </a:p>
          <a:p>
            <a:pPr marL="285750" indent="-285750">
              <a:spcBef>
                <a:spcPts val="600"/>
              </a:spcBef>
              <a:spcAft>
                <a:spcPts val="0"/>
              </a:spcAft>
              <a:buFont typeface="Wingdings" panose="05000000000000000000" pitchFamily="2" charset="2"/>
              <a:buChar char="Ø"/>
            </a:pPr>
            <a:r>
              <a:rPr lang="fr-FR" sz="1800" dirty="0"/>
              <a:t>FAQ</a:t>
            </a:r>
          </a:p>
          <a:p>
            <a:pPr marL="285750" indent="-285750">
              <a:spcBef>
                <a:spcPts val="600"/>
              </a:spcBef>
              <a:spcAft>
                <a:spcPts val="0"/>
              </a:spcAft>
              <a:buFont typeface="Wingdings" panose="05000000000000000000" pitchFamily="2" charset="2"/>
              <a:buChar char="Ø"/>
            </a:pPr>
            <a:r>
              <a:rPr lang="fr-FR" sz="1800" dirty="0"/>
              <a:t>Formulaire de demande d’aide également sur </a:t>
            </a:r>
            <a:r>
              <a:rPr lang="fr-FR" sz="1800" dirty="0" err="1"/>
              <a:t>monAIOT</a:t>
            </a:r>
            <a:endParaRPr lang="fr-FR" sz="1800" dirty="0"/>
          </a:p>
        </p:txBody>
      </p:sp>
      <p:pic>
        <p:nvPicPr>
          <p:cNvPr id="6" name="Image 5"/>
          <p:cNvPicPr>
            <a:picLocks noChangeAspect="1"/>
          </p:cNvPicPr>
          <p:nvPr/>
        </p:nvPicPr>
        <p:blipFill>
          <a:blip r:embed="rId4"/>
          <a:stretch>
            <a:fillRect/>
          </a:stretch>
        </p:blipFill>
        <p:spPr>
          <a:xfrm>
            <a:off x="5148064" y="1405759"/>
            <a:ext cx="3763652" cy="2832291"/>
          </a:xfrm>
          <a:prstGeom prst="rect">
            <a:avLst/>
          </a:prstGeom>
        </p:spPr>
      </p:pic>
      <p:sp>
        <p:nvSpPr>
          <p:cNvPr id="8" name="Rectangle 7"/>
          <p:cNvSpPr/>
          <p:nvPr/>
        </p:nvSpPr>
        <p:spPr>
          <a:xfrm>
            <a:off x="7250288" y="3326005"/>
            <a:ext cx="8640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308304" y="2253440"/>
            <a:ext cx="5900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405279" y="2233592"/>
            <a:ext cx="482512" cy="3600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pic>
        <p:nvPicPr>
          <p:cNvPr id="15" name="Image 14"/>
          <p:cNvPicPr>
            <a:picLocks noChangeAspect="1"/>
          </p:cNvPicPr>
          <p:nvPr/>
        </p:nvPicPr>
        <p:blipFill>
          <a:blip r:embed="rId5"/>
          <a:stretch>
            <a:fillRect/>
          </a:stretch>
        </p:blipFill>
        <p:spPr>
          <a:xfrm>
            <a:off x="5402791" y="2777077"/>
            <a:ext cx="1385888" cy="1385888"/>
          </a:xfrm>
          <a:prstGeom prst="rect">
            <a:avLst/>
          </a:prstGeom>
        </p:spPr>
      </p:pic>
      <p:sp>
        <p:nvSpPr>
          <p:cNvPr id="14" name="Rectangle 13"/>
          <p:cNvSpPr/>
          <p:nvPr/>
        </p:nvSpPr>
        <p:spPr>
          <a:xfrm>
            <a:off x="5402881" y="2789111"/>
            <a:ext cx="1257351" cy="130875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4" name="Rectangle 3">
            <a:extLst>
              <a:ext uri="{FF2B5EF4-FFF2-40B4-BE49-F238E27FC236}">
                <a16:creationId xmlns:a16="http://schemas.microsoft.com/office/drawing/2014/main" id="{8E2FAD7A-A6C5-4314-9903-617104CD8C16}"/>
              </a:ext>
            </a:extLst>
          </p:cNvPr>
          <p:cNvSpPr/>
          <p:nvPr/>
        </p:nvSpPr>
        <p:spPr>
          <a:xfrm>
            <a:off x="6927276" y="2253440"/>
            <a:ext cx="323012" cy="288032"/>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935499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2"/>
          <p:cNvSpPr txBox="1">
            <a:spLocks/>
          </p:cNvSpPr>
          <p:nvPr/>
        </p:nvSpPr>
        <p:spPr>
          <a:xfrm>
            <a:off x="467544" y="656548"/>
            <a:ext cx="6984776" cy="554831"/>
          </a:xfrm>
          <a:prstGeom prst="rect">
            <a:avLst/>
          </a:prstGeom>
        </p:spPr>
        <p:txBody>
          <a:bodyPr/>
          <a:lstStyle>
            <a:lvl1pPr marL="0" indent="0" algn="l" defTabSz="914400" rtl="0" eaLnBrk="1" latinLnBrk="0" hangingPunct="1">
              <a:lnSpc>
                <a:spcPct val="90000"/>
              </a:lnSpc>
              <a:spcBef>
                <a:spcPts val="1000"/>
              </a:spcBef>
              <a:buFontTx/>
              <a:buNone/>
              <a:defRPr sz="1800" b="1" kern="1200">
                <a:solidFill>
                  <a:srgbClr val="FA792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800" kern="1200">
                <a:solidFill>
                  <a:srgbClr val="FA792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1800" kern="1200">
                <a:solidFill>
                  <a:srgbClr val="FA792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800" kern="1200">
                <a:solidFill>
                  <a:srgbClr val="FA792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800" kern="1200">
                <a:solidFill>
                  <a:srgbClr val="FA79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fr-FR" sz="1350" dirty="0"/>
              <a:t>Dans quels cas utiliser la demande d’aide sur </a:t>
            </a:r>
            <a:r>
              <a:rPr lang="fr-FR" sz="1350" dirty="0" err="1"/>
              <a:t>MonAiot</a:t>
            </a:r>
            <a:r>
              <a:rPr lang="fr-FR" sz="1350" dirty="0"/>
              <a:t>?</a:t>
            </a:r>
          </a:p>
          <a:p>
            <a:pPr marL="214313" indent="-214313">
              <a:lnSpc>
                <a:spcPct val="150000"/>
              </a:lnSpc>
              <a:buFont typeface="Arial" panose="020B0604020202020204" pitchFamily="34" charset="0"/>
              <a:buChar char="•"/>
            </a:pPr>
            <a:r>
              <a:rPr lang="fr-FR" sz="1350" dirty="0">
                <a:solidFill>
                  <a:schemeClr val="tx1"/>
                </a:solidFill>
              </a:rPr>
              <a:t>Des questions sur le fonctionnement d’InfoSols dont vous n’avez pas trouvé la réponse dans la documentation</a:t>
            </a:r>
          </a:p>
          <a:p>
            <a:pPr marL="214313" indent="-214313">
              <a:lnSpc>
                <a:spcPct val="150000"/>
              </a:lnSpc>
              <a:buFont typeface="Arial" panose="020B0604020202020204" pitchFamily="34" charset="0"/>
              <a:buChar char="•"/>
            </a:pPr>
            <a:r>
              <a:rPr lang="fr-FR" sz="1350" dirty="0">
                <a:solidFill>
                  <a:schemeClr val="tx1"/>
                </a:solidFill>
              </a:rPr>
              <a:t>Vous avez repéré une anomalie/un bug</a:t>
            </a:r>
          </a:p>
          <a:p>
            <a:pPr marL="214313" indent="-214313">
              <a:lnSpc>
                <a:spcPct val="150000"/>
              </a:lnSpc>
              <a:buFont typeface="Arial" panose="020B0604020202020204" pitchFamily="34" charset="0"/>
              <a:buChar char="•"/>
            </a:pPr>
            <a:r>
              <a:rPr lang="fr-FR" sz="1350" dirty="0">
                <a:solidFill>
                  <a:schemeClr val="tx1"/>
                </a:solidFill>
              </a:rPr>
              <a:t>Pour une anomalie : </a:t>
            </a:r>
            <a:r>
              <a:rPr lang="fr-FR" sz="1350" b="0" dirty="0">
                <a:solidFill>
                  <a:schemeClr val="tx1"/>
                </a:solidFill>
              </a:rPr>
              <a:t>Vous avez essayez de rafraichir la page (F5), supprimer l’historique de navigation, même constat avec un autre navigateur?</a:t>
            </a:r>
          </a:p>
          <a:p>
            <a:r>
              <a:rPr lang="fr-FR" sz="1350" dirty="0"/>
              <a:t>Comment contacter le support ?</a:t>
            </a:r>
          </a:p>
          <a:p>
            <a:pPr marL="214313" indent="-214313">
              <a:lnSpc>
                <a:spcPct val="150000"/>
              </a:lnSpc>
              <a:buFont typeface="Arial" panose="020B0604020202020204" pitchFamily="34" charset="0"/>
              <a:buChar char="•"/>
            </a:pPr>
            <a:r>
              <a:rPr lang="fr-FR" sz="1350" dirty="0">
                <a:solidFill>
                  <a:schemeClr val="tx1"/>
                </a:solidFill>
              </a:rPr>
              <a:t>Portail </a:t>
            </a:r>
            <a:r>
              <a:rPr lang="fr-FR" sz="1350" dirty="0" err="1">
                <a:solidFill>
                  <a:schemeClr val="tx1"/>
                </a:solidFill>
              </a:rPr>
              <a:t>MonAIOT</a:t>
            </a:r>
            <a:r>
              <a:rPr lang="fr-FR" sz="1350" dirty="0">
                <a:solidFill>
                  <a:schemeClr val="tx1"/>
                </a:solidFill>
              </a:rPr>
              <a:t>/Support/InfoSols</a:t>
            </a:r>
          </a:p>
          <a:p>
            <a:pPr marL="214313" indent="-214313">
              <a:lnSpc>
                <a:spcPct val="150000"/>
              </a:lnSpc>
              <a:buFont typeface="Arial" panose="020B0604020202020204" pitchFamily="34" charset="0"/>
              <a:buChar char="•"/>
            </a:pPr>
            <a:r>
              <a:rPr lang="fr-FR" sz="1350" dirty="0">
                <a:solidFill>
                  <a:schemeClr val="tx1"/>
                </a:solidFill>
              </a:rPr>
              <a:t>Choisir la problématique</a:t>
            </a:r>
          </a:p>
          <a:p>
            <a:pPr marL="214313" indent="-214313">
              <a:lnSpc>
                <a:spcPct val="150000"/>
              </a:lnSpc>
              <a:buFont typeface="Arial" panose="020B0604020202020204" pitchFamily="34" charset="0"/>
              <a:buChar char="•"/>
            </a:pPr>
            <a:r>
              <a:rPr lang="fr-FR" sz="1350" dirty="0">
                <a:solidFill>
                  <a:schemeClr val="tx1"/>
                </a:solidFill>
              </a:rPr>
              <a:t>Décrivez votre question et/ou l’anomalie avec le plus de précision possible</a:t>
            </a:r>
          </a:p>
          <a:p>
            <a:r>
              <a:rPr lang="fr-FR" sz="1350" dirty="0"/>
              <a:t> </a:t>
            </a:r>
          </a:p>
          <a:p>
            <a:endParaRPr lang="fr-FR" sz="1350"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879" y="946049"/>
            <a:ext cx="581634" cy="581634"/>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1118" y="1711057"/>
            <a:ext cx="633731" cy="633731"/>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6264" y="2817315"/>
            <a:ext cx="2172112" cy="1445119"/>
          </a:xfrm>
          <a:prstGeom prst="rect">
            <a:avLst/>
          </a:prstGeom>
        </p:spPr>
      </p:pic>
      <p:cxnSp>
        <p:nvCxnSpPr>
          <p:cNvPr id="7" name="Connecteur droit avec flèche 6"/>
          <p:cNvCxnSpPr/>
          <p:nvPr/>
        </p:nvCxnSpPr>
        <p:spPr>
          <a:xfrm flipV="1">
            <a:off x="2944494" y="4011910"/>
            <a:ext cx="3421770" cy="5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p:nvPicPr>
        <p:blipFill>
          <a:blip r:embed="rId6"/>
          <a:stretch>
            <a:fillRect/>
          </a:stretch>
        </p:blipFill>
        <p:spPr>
          <a:xfrm>
            <a:off x="3702757" y="3389364"/>
            <a:ext cx="514350" cy="300038"/>
          </a:xfrm>
          <a:prstGeom prst="rect">
            <a:avLst/>
          </a:prstGeom>
        </p:spPr>
      </p:pic>
      <p:sp>
        <p:nvSpPr>
          <p:cNvPr id="11" name="Titre 6"/>
          <p:cNvSpPr txBox="1">
            <a:spLocks/>
          </p:cNvSpPr>
          <p:nvPr/>
        </p:nvSpPr>
        <p:spPr>
          <a:xfrm>
            <a:off x="1691680" y="127005"/>
            <a:ext cx="5472609" cy="504056"/>
          </a:xfrm>
          <a:prstGeom prst="rect">
            <a:avLst/>
          </a:prstGeom>
        </p:spPr>
        <p:txBody>
          <a:bodyPr anchor="ctr" anchorCtr="0"/>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800" dirty="0"/>
              <a:t>4. Accompagnement</a:t>
            </a:r>
          </a:p>
        </p:txBody>
      </p:sp>
    </p:spTree>
    <p:extLst>
      <p:ext uri="{BB962C8B-B14F-4D97-AF65-F5344CB8AC3E}">
        <p14:creationId xmlns:p14="http://schemas.microsoft.com/office/powerpoint/2010/main" val="1990461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15516" y="1079432"/>
            <a:ext cx="8712968" cy="3394583"/>
          </a:xfrm>
        </p:spPr>
        <p:txBody>
          <a:bodyPr/>
          <a:lstStyle/>
          <a:p>
            <a:pPr>
              <a:lnSpc>
                <a:spcPct val="250000"/>
              </a:lnSpc>
            </a:pPr>
            <a:r>
              <a:rPr lang="fr-FR" b="1" dirty="0"/>
              <a:t>Lecteur</a:t>
            </a:r>
            <a:r>
              <a:rPr lang="fr-FR" dirty="0"/>
              <a:t> : </a:t>
            </a:r>
            <a:r>
              <a:rPr lang="fr-FR" sz="1125" dirty="0"/>
              <a:t>Recherche et consultation des données</a:t>
            </a:r>
          </a:p>
          <a:p>
            <a:pPr>
              <a:lnSpc>
                <a:spcPct val="250000"/>
              </a:lnSpc>
            </a:pPr>
            <a:r>
              <a:rPr lang="fr-FR" b="1" dirty="0"/>
              <a:t>Gestionnaire</a:t>
            </a:r>
            <a:r>
              <a:rPr lang="fr-FR" dirty="0"/>
              <a:t>: </a:t>
            </a:r>
            <a:r>
              <a:rPr lang="fr-FR" sz="1125" dirty="0"/>
              <a:t>Crée, remet en édition, soumet des données* pour validation + droits lecteur</a:t>
            </a:r>
          </a:p>
          <a:p>
            <a:pPr marL="0" indent="0">
              <a:lnSpc>
                <a:spcPct val="250000"/>
              </a:lnSpc>
              <a:buNone/>
            </a:pPr>
            <a:endParaRPr lang="fr-FR" sz="500" dirty="0"/>
          </a:p>
          <a:p>
            <a:r>
              <a:rPr lang="fr-FR" b="1" dirty="0"/>
              <a:t>Administrateur:</a:t>
            </a:r>
            <a:r>
              <a:rPr lang="fr-FR" dirty="0"/>
              <a:t> </a:t>
            </a:r>
            <a:r>
              <a:rPr lang="fr-FR" sz="1125" dirty="0"/>
              <a:t>Met en consultation les SIS, publie et dépublie des données*, modifie des informations publiées, supprime/archive des données, fusionne les établissements doublons + droits gestionnaire</a:t>
            </a:r>
          </a:p>
          <a:p>
            <a:pPr marL="0" indent="0">
              <a:buNone/>
            </a:pPr>
            <a:endParaRPr lang="fr-FR" sz="1125" dirty="0"/>
          </a:p>
          <a:p>
            <a:pPr marL="0" indent="0">
              <a:spcAft>
                <a:spcPts val="0"/>
              </a:spcAft>
              <a:buNone/>
            </a:pPr>
            <a:endParaRPr lang="fr-FR" sz="1125" i="1" dirty="0"/>
          </a:p>
          <a:p>
            <a:pPr marL="0" indent="0">
              <a:buNone/>
            </a:pPr>
            <a:r>
              <a:rPr lang="fr-FR" sz="1125" i="1" dirty="0"/>
              <a:t>*données de son territoire et gérées par son organisme</a:t>
            </a:r>
          </a:p>
          <a:p>
            <a:pPr marL="0" indent="0">
              <a:buNone/>
            </a:pPr>
            <a:endParaRPr lang="fr-FR" sz="1125" i="1" dirty="0"/>
          </a:p>
          <a:p>
            <a:pPr>
              <a:spcAft>
                <a:spcPts val="300"/>
              </a:spcAft>
            </a:pPr>
            <a:r>
              <a:rPr lang="fr-FR" b="1" dirty="0"/>
              <a:t>Concernant la création de nouveaux sites:</a:t>
            </a:r>
          </a:p>
          <a:p>
            <a:pPr lvl="1">
              <a:spcBef>
                <a:spcPts val="0"/>
              </a:spcBef>
              <a:spcAft>
                <a:spcPts val="300"/>
              </a:spcAft>
            </a:pPr>
            <a:r>
              <a:rPr lang="fr-FR" dirty="0"/>
              <a:t>Les ICPE sont à renseigner sur </a:t>
            </a:r>
            <a:r>
              <a:rPr lang="fr-FR" b="1" u="sng" dirty="0"/>
              <a:t>GUN</a:t>
            </a:r>
            <a:r>
              <a:rPr lang="fr-FR" dirty="0"/>
              <a:t>, qui alimente automatiquement INFOSOLS chaque nuit</a:t>
            </a:r>
          </a:p>
          <a:p>
            <a:pPr lvl="1">
              <a:spcBef>
                <a:spcPts val="0"/>
              </a:spcBef>
              <a:spcAft>
                <a:spcPts val="300"/>
              </a:spcAft>
            </a:pPr>
            <a:r>
              <a:rPr lang="fr-FR" dirty="0"/>
              <a:t>Les gestionnaires et les administrateurs peuvent renseigner des établissements existants ou créer un établissement INFOSOLS à partir d’un établissement SIRENE</a:t>
            </a:r>
          </a:p>
          <a:p>
            <a:pPr lvl="1">
              <a:spcBef>
                <a:spcPts val="0"/>
              </a:spcBef>
              <a:spcAft>
                <a:spcPts val="300"/>
              </a:spcAft>
            </a:pPr>
            <a:r>
              <a:rPr lang="fr-FR" dirty="0"/>
              <a:t>seuls les administrateurs peuvent créer de nouveaux établissements INFOSOLS sans lien avec un établissement</a:t>
            </a:r>
            <a:r>
              <a:rPr lang="fr-FR" sz="1125" dirty="0"/>
              <a:t> SIRENE</a:t>
            </a:r>
          </a:p>
          <a:p>
            <a:pPr marL="0" indent="0">
              <a:buNone/>
            </a:pPr>
            <a:endParaRPr lang="fr-FR" sz="1125" i="1" dirty="0"/>
          </a:p>
        </p:txBody>
      </p:sp>
      <p:sp>
        <p:nvSpPr>
          <p:cNvPr id="15" name="Rectangle 14"/>
          <p:cNvSpPr/>
          <p:nvPr/>
        </p:nvSpPr>
        <p:spPr>
          <a:xfrm>
            <a:off x="1356026" y="735875"/>
            <a:ext cx="2973891" cy="400110"/>
          </a:xfrm>
          <a:prstGeom prst="rect">
            <a:avLst/>
          </a:prstGeom>
        </p:spPr>
        <p:txBody>
          <a:bodyPr wrap="none">
            <a:spAutoFit/>
          </a:bodyPr>
          <a:lstStyle/>
          <a:p>
            <a:pPr marL="363538" indent="-363538">
              <a:spcBef>
                <a:spcPts val="1200"/>
              </a:spcBef>
            </a:pPr>
            <a:r>
              <a:rPr lang="fr-FR" sz="2000" b="1" dirty="0">
                <a:solidFill>
                  <a:schemeClr val="accent4"/>
                </a:solidFill>
                <a:latin typeface="Bahnschrift Light" panose="020B0502040204020203" pitchFamily="34" charset="0"/>
              </a:rPr>
              <a:t>a. Les droits utilisateurs</a:t>
            </a:r>
            <a:endParaRPr lang="fr-FR" sz="2000" dirty="0">
              <a:solidFill>
                <a:schemeClr val="accent4"/>
              </a:solidFill>
              <a:latin typeface="Bahnschrift Light" panose="020B0502040204020203" pitchFamily="34" charset="0"/>
            </a:endParaRPr>
          </a:p>
        </p:txBody>
      </p:sp>
      <p:pic>
        <p:nvPicPr>
          <p:cNvPr id="25" name="Picture 2" descr="Recherche Vector Icon 367249 - Telecharger Vectoriel Gratuit, Clipart  Graphique, Vecteur Dessins et Pictogramme Grat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49" y="1466585"/>
            <a:ext cx="283481" cy="2834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Écrire une lettre - Icônes les communications gratui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531" y="1999916"/>
            <a:ext cx="263646" cy="2636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Recherche Vector Icon 367249 - Telecharger Vectoriel Gratuit, Clipart  Graphique, Vecteur Dessins et Pictogramme Grat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95686"/>
            <a:ext cx="283481" cy="2834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echerche Vector Icon 367249 - Telecharger Vectoriel Gratuit, Clipart  Graphique, Vecteur Dessins et Pictogramme Grat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24" y="2792325"/>
            <a:ext cx="283481" cy="2834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Écrire une lettre - Icônes les communications gratui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526" y="2798083"/>
            <a:ext cx="263646" cy="26364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704AFB16-65E9-51F3-83B6-60CB222DE0EB}"/>
              </a:ext>
            </a:extLst>
          </p:cNvPr>
          <p:cNvPicPr>
            <a:picLocks noChangeAspect="1"/>
          </p:cNvPicPr>
          <p:nvPr/>
        </p:nvPicPr>
        <p:blipFill>
          <a:blip r:embed="rId5"/>
          <a:stretch>
            <a:fillRect/>
          </a:stretch>
        </p:blipFill>
        <p:spPr>
          <a:xfrm>
            <a:off x="6660232" y="3310564"/>
            <a:ext cx="1835696" cy="1507008"/>
          </a:xfrm>
          <a:prstGeom prst="rect">
            <a:avLst/>
          </a:prstGeom>
        </p:spPr>
      </p:pic>
      <p:pic>
        <p:nvPicPr>
          <p:cNvPr id="4" name="Image 3">
            <a:extLst>
              <a:ext uri="{FF2B5EF4-FFF2-40B4-BE49-F238E27FC236}">
                <a16:creationId xmlns:a16="http://schemas.microsoft.com/office/drawing/2014/main" id="{37153565-3DB5-E817-A715-2004BDDE5758}"/>
              </a:ext>
            </a:extLst>
          </p:cNvPr>
          <p:cNvPicPr>
            <a:picLocks noChangeAspect="1"/>
          </p:cNvPicPr>
          <p:nvPr/>
        </p:nvPicPr>
        <p:blipFill>
          <a:blip r:embed="rId6"/>
          <a:stretch>
            <a:fillRect/>
          </a:stretch>
        </p:blipFill>
        <p:spPr>
          <a:xfrm>
            <a:off x="1356026" y="2800706"/>
            <a:ext cx="263646" cy="263646"/>
          </a:xfrm>
          <a:prstGeom prst="rect">
            <a:avLst/>
          </a:prstGeom>
        </p:spPr>
      </p:pic>
      <p:sp>
        <p:nvSpPr>
          <p:cNvPr id="11" name="Titre 6">
            <a:extLst>
              <a:ext uri="{FF2B5EF4-FFF2-40B4-BE49-F238E27FC236}">
                <a16:creationId xmlns:a16="http://schemas.microsoft.com/office/drawing/2014/main" id="{D71D97EC-CC4F-45FF-87FF-30E9223718A5}"/>
              </a:ext>
            </a:extLst>
          </p:cNvPr>
          <p:cNvSpPr txBox="1">
            <a:spLocks/>
          </p:cNvSpPr>
          <p:nvPr/>
        </p:nvSpPr>
        <p:spPr bwMode="gray">
          <a:xfrm>
            <a:off x="1835695" y="167222"/>
            <a:ext cx="5472609" cy="504056"/>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800" dirty="0"/>
              <a:t>5. Manipulation de l’outil</a:t>
            </a:r>
          </a:p>
        </p:txBody>
      </p:sp>
    </p:spTree>
    <p:extLst>
      <p:ext uri="{BB962C8B-B14F-4D97-AF65-F5344CB8AC3E}">
        <p14:creationId xmlns:p14="http://schemas.microsoft.com/office/powerpoint/2010/main" val="112240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a:xfrm>
            <a:off x="219364" y="898527"/>
            <a:ext cx="6624736" cy="345368"/>
          </a:xfrm>
        </p:spPr>
        <p:txBody>
          <a:bodyPr/>
          <a:lstStyle/>
          <a:p>
            <a:r>
              <a:rPr lang="fr-FR" dirty="0">
                <a:latin typeface="+mn-lt"/>
              </a:rPr>
              <a:t>Nouvelle structure simplifiée depuis début Juin (Version 3 d’</a:t>
            </a:r>
            <a:r>
              <a:rPr lang="fr-FR" dirty="0" err="1">
                <a:latin typeface="+mn-lt"/>
              </a:rPr>
              <a:t>Infosols</a:t>
            </a:r>
            <a:r>
              <a:rPr lang="fr-FR" dirty="0">
                <a:latin typeface="+mn-lt"/>
              </a:rPr>
              <a:t>)</a:t>
            </a:r>
          </a:p>
        </p:txBody>
      </p:sp>
      <p:pic>
        <p:nvPicPr>
          <p:cNvPr id="38" name="Picture 10" descr="3d Icône Entouré De Gens Panneaux De Direction - C'est Une Illustration De  Rendu 3d Banque D'Images Et Photos Libres De Droits. Image 146648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1091" y="20322"/>
            <a:ext cx="865322" cy="573035"/>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1469142" y="117328"/>
            <a:ext cx="3041217" cy="400110"/>
          </a:xfrm>
          <a:prstGeom prst="rect">
            <a:avLst/>
          </a:prstGeom>
        </p:spPr>
        <p:txBody>
          <a:bodyPr wrap="none">
            <a:spAutoFit/>
          </a:bodyPr>
          <a:lstStyle/>
          <a:p>
            <a:pPr marL="363538" indent="-363538">
              <a:spcBef>
                <a:spcPts val="1200"/>
              </a:spcBef>
            </a:pPr>
            <a:r>
              <a:rPr lang="fr-FR" sz="2000" dirty="0">
                <a:solidFill>
                  <a:schemeClr val="accent4"/>
                </a:solidFill>
                <a:latin typeface="Bahnschrift Light" panose="020B0502040204020203" pitchFamily="34" charset="0"/>
              </a:rPr>
              <a:t>b. La structure d’</a:t>
            </a:r>
            <a:r>
              <a:rPr lang="fr-FR" sz="2000" dirty="0" err="1">
                <a:solidFill>
                  <a:schemeClr val="accent4"/>
                </a:solidFill>
                <a:latin typeface="Bahnschrift Light" panose="020B0502040204020203" pitchFamily="34" charset="0"/>
              </a:rPr>
              <a:t>InfoSols</a:t>
            </a:r>
            <a:endParaRPr lang="fr-FR" sz="2000" b="1" dirty="0">
              <a:solidFill>
                <a:schemeClr val="accent4"/>
              </a:solidFill>
              <a:latin typeface="Bahnschrift Light" panose="020B0502040204020203" pitchFamily="34" charset="0"/>
            </a:endParaRPr>
          </a:p>
        </p:txBody>
      </p:sp>
      <p:pic>
        <p:nvPicPr>
          <p:cNvPr id="3" name="Image 2">
            <a:extLst>
              <a:ext uri="{FF2B5EF4-FFF2-40B4-BE49-F238E27FC236}">
                <a16:creationId xmlns:a16="http://schemas.microsoft.com/office/drawing/2014/main" id="{EF9B8433-6796-F028-C784-9225B4C4812D}"/>
              </a:ext>
            </a:extLst>
          </p:cNvPr>
          <p:cNvPicPr>
            <a:picLocks noChangeAspect="1"/>
          </p:cNvPicPr>
          <p:nvPr/>
        </p:nvPicPr>
        <p:blipFill>
          <a:blip r:embed="rId4"/>
          <a:stretch>
            <a:fillRect/>
          </a:stretch>
        </p:blipFill>
        <p:spPr>
          <a:xfrm>
            <a:off x="899591" y="1404950"/>
            <a:ext cx="7052367" cy="3495883"/>
          </a:xfrm>
          <a:prstGeom prst="rect">
            <a:avLst/>
          </a:prstGeom>
        </p:spPr>
      </p:pic>
      <p:grpSp>
        <p:nvGrpSpPr>
          <p:cNvPr id="22" name="Groupe 21">
            <a:extLst>
              <a:ext uri="{FF2B5EF4-FFF2-40B4-BE49-F238E27FC236}">
                <a16:creationId xmlns:a16="http://schemas.microsoft.com/office/drawing/2014/main" id="{CC74FC81-520D-6179-CED5-D8DC8BEA7D40}"/>
              </a:ext>
            </a:extLst>
          </p:cNvPr>
          <p:cNvGrpSpPr/>
          <p:nvPr/>
        </p:nvGrpSpPr>
        <p:grpSpPr>
          <a:xfrm>
            <a:off x="343681" y="2535849"/>
            <a:ext cx="8011786" cy="2534879"/>
            <a:chOff x="343681" y="2535849"/>
            <a:chExt cx="8011786" cy="2534879"/>
          </a:xfrm>
        </p:grpSpPr>
        <p:sp>
          <p:nvSpPr>
            <p:cNvPr id="9" name="Rectangle : coins arrondis 8">
              <a:extLst>
                <a:ext uri="{FF2B5EF4-FFF2-40B4-BE49-F238E27FC236}">
                  <a16:creationId xmlns:a16="http://schemas.microsoft.com/office/drawing/2014/main" id="{AB0557DA-4C23-93B2-E4B1-6A91A8C64C31}"/>
                </a:ext>
              </a:extLst>
            </p:cNvPr>
            <p:cNvSpPr/>
            <p:nvPr/>
          </p:nvSpPr>
          <p:spPr>
            <a:xfrm>
              <a:off x="2090771" y="2535849"/>
              <a:ext cx="6264696" cy="2534879"/>
            </a:xfrm>
            <a:prstGeom prst="roundRect">
              <a:avLst>
                <a:gd name="adj" fmla="val 6981"/>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5EFF7FEE-DE61-FD85-F83F-7F0F9C621434}"/>
                </a:ext>
              </a:extLst>
            </p:cNvPr>
            <p:cNvSpPr txBox="1"/>
            <p:nvPr/>
          </p:nvSpPr>
          <p:spPr>
            <a:xfrm>
              <a:off x="343681" y="2761895"/>
              <a:ext cx="1872208" cy="1200329"/>
            </a:xfrm>
            <a:prstGeom prst="rect">
              <a:avLst/>
            </a:prstGeom>
            <a:noFill/>
            <a:ln>
              <a:noFill/>
            </a:ln>
          </p:spPr>
          <p:txBody>
            <a:bodyPr wrap="square" rtlCol="0">
              <a:spAutoFit/>
            </a:bodyPr>
            <a:lstStyle/>
            <a:p>
              <a:r>
                <a:rPr lang="fr-FR" dirty="0">
                  <a:solidFill>
                    <a:schemeClr val="bg2"/>
                  </a:solidFill>
                </a:rPr>
                <a:t>Affichage des derniers établissements renseignés</a:t>
              </a:r>
            </a:p>
          </p:txBody>
        </p:sp>
      </p:grpSp>
      <p:grpSp>
        <p:nvGrpSpPr>
          <p:cNvPr id="35" name="Groupe 34">
            <a:extLst>
              <a:ext uri="{FF2B5EF4-FFF2-40B4-BE49-F238E27FC236}">
                <a16:creationId xmlns:a16="http://schemas.microsoft.com/office/drawing/2014/main" id="{7A4B4D8B-6942-D974-497F-614D16567213}"/>
              </a:ext>
            </a:extLst>
          </p:cNvPr>
          <p:cNvGrpSpPr/>
          <p:nvPr/>
        </p:nvGrpSpPr>
        <p:grpSpPr>
          <a:xfrm>
            <a:off x="1979712" y="808192"/>
            <a:ext cx="7364970" cy="1783808"/>
            <a:chOff x="1979712" y="808192"/>
            <a:chExt cx="7364970" cy="1783808"/>
          </a:xfrm>
        </p:grpSpPr>
        <p:sp>
          <p:nvSpPr>
            <p:cNvPr id="33" name="Rectangle : coins arrondis 32">
              <a:extLst>
                <a:ext uri="{FF2B5EF4-FFF2-40B4-BE49-F238E27FC236}">
                  <a16:creationId xmlns:a16="http://schemas.microsoft.com/office/drawing/2014/main" id="{2DEBD8A3-A8EE-915B-E5F5-0BCB59C5E5AE}"/>
                </a:ext>
              </a:extLst>
            </p:cNvPr>
            <p:cNvSpPr/>
            <p:nvPr/>
          </p:nvSpPr>
          <p:spPr>
            <a:xfrm>
              <a:off x="1979712" y="1232266"/>
              <a:ext cx="6264696" cy="1359734"/>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7CE1D256-EA11-A002-AA62-C49B5274657F}"/>
                </a:ext>
              </a:extLst>
            </p:cNvPr>
            <p:cNvSpPr txBox="1"/>
            <p:nvPr/>
          </p:nvSpPr>
          <p:spPr>
            <a:xfrm>
              <a:off x="6372200" y="808192"/>
              <a:ext cx="2972482" cy="369332"/>
            </a:xfrm>
            <a:prstGeom prst="rect">
              <a:avLst/>
            </a:prstGeom>
            <a:noFill/>
            <a:ln>
              <a:noFill/>
            </a:ln>
          </p:spPr>
          <p:txBody>
            <a:bodyPr wrap="square" rtlCol="0">
              <a:spAutoFit/>
            </a:bodyPr>
            <a:lstStyle/>
            <a:p>
              <a:r>
                <a:rPr lang="fr-FR" dirty="0">
                  <a:solidFill>
                    <a:schemeClr val="bg2"/>
                  </a:solidFill>
                </a:rPr>
                <a:t>Barre et filtre de recherche</a:t>
              </a:r>
            </a:p>
          </p:txBody>
        </p:sp>
      </p:grpSp>
      <p:grpSp>
        <p:nvGrpSpPr>
          <p:cNvPr id="40" name="Groupe 39">
            <a:extLst>
              <a:ext uri="{FF2B5EF4-FFF2-40B4-BE49-F238E27FC236}">
                <a16:creationId xmlns:a16="http://schemas.microsoft.com/office/drawing/2014/main" id="{635C4F83-B546-B248-594D-076E584A15CA}"/>
              </a:ext>
            </a:extLst>
          </p:cNvPr>
          <p:cNvGrpSpPr/>
          <p:nvPr/>
        </p:nvGrpSpPr>
        <p:grpSpPr>
          <a:xfrm>
            <a:off x="66163" y="1995686"/>
            <a:ext cx="1872208" cy="1034551"/>
            <a:chOff x="66163" y="1995686"/>
            <a:chExt cx="1872208" cy="1034551"/>
          </a:xfrm>
        </p:grpSpPr>
        <p:sp>
          <p:nvSpPr>
            <p:cNvPr id="36" name="Rectangle : coins arrondis 35">
              <a:extLst>
                <a:ext uri="{FF2B5EF4-FFF2-40B4-BE49-F238E27FC236}">
                  <a16:creationId xmlns:a16="http://schemas.microsoft.com/office/drawing/2014/main" id="{2B594369-A3F3-5BAB-BB50-E54C2B38B5A9}"/>
                </a:ext>
              </a:extLst>
            </p:cNvPr>
            <p:cNvSpPr/>
            <p:nvPr/>
          </p:nvSpPr>
          <p:spPr>
            <a:xfrm>
              <a:off x="827584" y="1995686"/>
              <a:ext cx="748619" cy="385919"/>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DCFEE5E4-D520-25D2-04B2-ED6F02A6A4C0}"/>
                </a:ext>
              </a:extLst>
            </p:cNvPr>
            <p:cNvSpPr txBox="1"/>
            <p:nvPr/>
          </p:nvSpPr>
          <p:spPr>
            <a:xfrm>
              <a:off x="66163" y="2383906"/>
              <a:ext cx="1872208" cy="646331"/>
            </a:xfrm>
            <a:prstGeom prst="rect">
              <a:avLst/>
            </a:prstGeom>
            <a:noFill/>
            <a:ln>
              <a:noFill/>
            </a:ln>
          </p:spPr>
          <p:txBody>
            <a:bodyPr wrap="square" rtlCol="0">
              <a:spAutoFit/>
            </a:bodyPr>
            <a:lstStyle/>
            <a:p>
              <a:r>
                <a:rPr lang="fr-FR" dirty="0">
                  <a:solidFill>
                    <a:schemeClr val="bg2"/>
                  </a:solidFill>
                </a:rPr>
                <a:t>Accès au module cartographique</a:t>
              </a:r>
            </a:p>
          </p:txBody>
        </p:sp>
      </p:grpSp>
      <p:grpSp>
        <p:nvGrpSpPr>
          <p:cNvPr id="43" name="Groupe 42">
            <a:extLst>
              <a:ext uri="{FF2B5EF4-FFF2-40B4-BE49-F238E27FC236}">
                <a16:creationId xmlns:a16="http://schemas.microsoft.com/office/drawing/2014/main" id="{186E38AD-2B2C-C4F9-08BD-810019088C27}"/>
              </a:ext>
            </a:extLst>
          </p:cNvPr>
          <p:cNvGrpSpPr/>
          <p:nvPr/>
        </p:nvGrpSpPr>
        <p:grpSpPr>
          <a:xfrm>
            <a:off x="6948263" y="1205339"/>
            <a:ext cx="2254014" cy="934363"/>
            <a:chOff x="6948263" y="1205339"/>
            <a:chExt cx="2254014" cy="934363"/>
          </a:xfrm>
        </p:grpSpPr>
        <p:sp>
          <p:nvSpPr>
            <p:cNvPr id="41" name="Rectangle : coins arrondis 40">
              <a:extLst>
                <a:ext uri="{FF2B5EF4-FFF2-40B4-BE49-F238E27FC236}">
                  <a16:creationId xmlns:a16="http://schemas.microsoft.com/office/drawing/2014/main" id="{9D2F57C7-2C7F-D8E7-6CB4-48792464B2C3}"/>
                </a:ext>
              </a:extLst>
            </p:cNvPr>
            <p:cNvSpPr/>
            <p:nvPr/>
          </p:nvSpPr>
          <p:spPr>
            <a:xfrm>
              <a:off x="7668344" y="1851670"/>
              <a:ext cx="283614" cy="288032"/>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a:extLst>
                <a:ext uri="{FF2B5EF4-FFF2-40B4-BE49-F238E27FC236}">
                  <a16:creationId xmlns:a16="http://schemas.microsoft.com/office/drawing/2014/main" id="{18721FEA-4773-BB7E-409B-414B74B24F90}"/>
                </a:ext>
              </a:extLst>
            </p:cNvPr>
            <p:cNvSpPr txBox="1"/>
            <p:nvPr/>
          </p:nvSpPr>
          <p:spPr>
            <a:xfrm>
              <a:off x="6948263" y="1205339"/>
              <a:ext cx="2254014" cy="646331"/>
            </a:xfrm>
            <a:prstGeom prst="rect">
              <a:avLst/>
            </a:prstGeom>
            <a:noFill/>
            <a:ln>
              <a:noFill/>
            </a:ln>
          </p:spPr>
          <p:txBody>
            <a:bodyPr wrap="square" rtlCol="0">
              <a:spAutoFit/>
            </a:bodyPr>
            <a:lstStyle/>
            <a:p>
              <a:r>
                <a:rPr lang="fr-FR" dirty="0">
                  <a:solidFill>
                    <a:schemeClr val="bg2"/>
                  </a:solidFill>
                </a:rPr>
                <a:t>Autres actions possibles sur la page</a:t>
              </a:r>
            </a:p>
          </p:txBody>
        </p:sp>
      </p:grpSp>
      <p:grpSp>
        <p:nvGrpSpPr>
          <p:cNvPr id="46" name="Groupe 45">
            <a:extLst>
              <a:ext uri="{FF2B5EF4-FFF2-40B4-BE49-F238E27FC236}">
                <a16:creationId xmlns:a16="http://schemas.microsoft.com/office/drawing/2014/main" id="{259A26BA-9FA2-3C54-EDAD-0829BEFCC574}"/>
              </a:ext>
            </a:extLst>
          </p:cNvPr>
          <p:cNvGrpSpPr/>
          <p:nvPr/>
        </p:nvGrpSpPr>
        <p:grpSpPr>
          <a:xfrm>
            <a:off x="-72516" y="1404950"/>
            <a:ext cx="3204356" cy="635752"/>
            <a:chOff x="-72516" y="1404950"/>
            <a:chExt cx="3204356" cy="635752"/>
          </a:xfrm>
        </p:grpSpPr>
        <p:sp>
          <p:nvSpPr>
            <p:cNvPr id="44" name="Rectangle : coins arrondis 43">
              <a:extLst>
                <a:ext uri="{FF2B5EF4-FFF2-40B4-BE49-F238E27FC236}">
                  <a16:creationId xmlns:a16="http://schemas.microsoft.com/office/drawing/2014/main" id="{B1B66653-93AD-6F73-9107-308155E1C7FA}"/>
                </a:ext>
              </a:extLst>
            </p:cNvPr>
            <p:cNvSpPr/>
            <p:nvPr/>
          </p:nvSpPr>
          <p:spPr>
            <a:xfrm>
              <a:off x="827584" y="1404950"/>
              <a:ext cx="859678" cy="345368"/>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8E434A05-C459-F286-544A-075702B9D518}"/>
                </a:ext>
              </a:extLst>
            </p:cNvPr>
            <p:cNvSpPr txBox="1"/>
            <p:nvPr/>
          </p:nvSpPr>
          <p:spPr>
            <a:xfrm>
              <a:off x="-72516" y="1671370"/>
              <a:ext cx="3204356" cy="369332"/>
            </a:xfrm>
            <a:prstGeom prst="rect">
              <a:avLst/>
            </a:prstGeom>
            <a:noFill/>
            <a:ln>
              <a:noFill/>
            </a:ln>
          </p:spPr>
          <p:txBody>
            <a:bodyPr wrap="square" rtlCol="0">
              <a:spAutoFit/>
            </a:bodyPr>
            <a:lstStyle/>
            <a:p>
              <a:r>
                <a:rPr lang="fr-FR" dirty="0">
                  <a:solidFill>
                    <a:schemeClr val="bg2"/>
                  </a:solidFill>
                </a:rPr>
                <a:t>Retour à la page d’accueil</a:t>
              </a:r>
            </a:p>
          </p:txBody>
        </p:sp>
      </p:grpSp>
    </p:spTree>
    <p:extLst>
      <p:ext uri="{BB962C8B-B14F-4D97-AF65-F5344CB8AC3E}">
        <p14:creationId xmlns:p14="http://schemas.microsoft.com/office/powerpoint/2010/main" val="366343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8CC0D-8CC0-0AF0-F862-246CE689EA4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C0FF78F-7075-3C35-6564-A2FCE30EC360}"/>
              </a:ext>
            </a:extLst>
          </p:cNvPr>
          <p:cNvSpPr/>
          <p:nvPr/>
        </p:nvSpPr>
        <p:spPr>
          <a:xfrm>
            <a:off x="1628331" y="387817"/>
            <a:ext cx="4131259" cy="400110"/>
          </a:xfrm>
          <a:prstGeom prst="rect">
            <a:avLst/>
          </a:prstGeom>
        </p:spPr>
        <p:txBody>
          <a:bodyPr wrap="none">
            <a:spAutoFit/>
          </a:bodyPr>
          <a:lstStyle/>
          <a:p>
            <a:pPr marL="363538" indent="-363538">
              <a:spcBef>
                <a:spcPts val="1200"/>
              </a:spcBef>
            </a:pPr>
            <a:r>
              <a:rPr lang="fr-FR" sz="2000" dirty="0">
                <a:solidFill>
                  <a:schemeClr val="accent4"/>
                </a:solidFill>
                <a:latin typeface="Bahnschrift Light" panose="020B0502040204020203" pitchFamily="34" charset="0"/>
              </a:rPr>
              <a:t>c. Infographie et filtres des statuts</a:t>
            </a:r>
            <a:endParaRPr lang="fr-FR" sz="2000" b="1" dirty="0">
              <a:solidFill>
                <a:schemeClr val="accent4"/>
              </a:solidFill>
              <a:latin typeface="Bahnschrift Light" panose="020B0502040204020203" pitchFamily="34" charset="0"/>
            </a:endParaRPr>
          </a:p>
        </p:txBody>
      </p:sp>
      <p:grpSp>
        <p:nvGrpSpPr>
          <p:cNvPr id="15" name="Groupe 14">
            <a:extLst>
              <a:ext uri="{FF2B5EF4-FFF2-40B4-BE49-F238E27FC236}">
                <a16:creationId xmlns:a16="http://schemas.microsoft.com/office/drawing/2014/main" id="{0DE179EE-50D9-01AD-8CC9-B5E7CFF56734}"/>
              </a:ext>
            </a:extLst>
          </p:cNvPr>
          <p:cNvGrpSpPr/>
          <p:nvPr/>
        </p:nvGrpSpPr>
        <p:grpSpPr>
          <a:xfrm>
            <a:off x="727347" y="1162485"/>
            <a:ext cx="7689306" cy="2133819"/>
            <a:chOff x="1115616" y="1275606"/>
            <a:chExt cx="7689306" cy="2133819"/>
          </a:xfrm>
        </p:grpSpPr>
        <p:grpSp>
          <p:nvGrpSpPr>
            <p:cNvPr id="14" name="Groupe 13">
              <a:extLst>
                <a:ext uri="{FF2B5EF4-FFF2-40B4-BE49-F238E27FC236}">
                  <a16:creationId xmlns:a16="http://schemas.microsoft.com/office/drawing/2014/main" id="{EA8E1F11-CBFF-B302-D45B-DEA88BFC0F5F}"/>
                </a:ext>
              </a:extLst>
            </p:cNvPr>
            <p:cNvGrpSpPr/>
            <p:nvPr/>
          </p:nvGrpSpPr>
          <p:grpSpPr>
            <a:xfrm>
              <a:off x="1115616" y="1275606"/>
              <a:ext cx="5014706" cy="2133819"/>
              <a:chOff x="1115616" y="1275606"/>
              <a:chExt cx="5014706" cy="2133819"/>
            </a:xfrm>
          </p:grpSpPr>
          <p:grpSp>
            <p:nvGrpSpPr>
              <p:cNvPr id="13" name="Groupe 12">
                <a:extLst>
                  <a:ext uri="{FF2B5EF4-FFF2-40B4-BE49-F238E27FC236}">
                    <a16:creationId xmlns:a16="http://schemas.microsoft.com/office/drawing/2014/main" id="{7F203E5F-EB63-34E9-25E3-0EF7FE4D7EFA}"/>
                  </a:ext>
                </a:extLst>
              </p:cNvPr>
              <p:cNvGrpSpPr/>
              <p:nvPr/>
            </p:nvGrpSpPr>
            <p:grpSpPr>
              <a:xfrm>
                <a:off x="1115616" y="1275606"/>
                <a:ext cx="3474801" cy="2114550"/>
                <a:chOff x="1115616" y="1275606"/>
                <a:chExt cx="3474801" cy="2114550"/>
              </a:xfrm>
            </p:grpSpPr>
            <p:pic>
              <p:nvPicPr>
                <p:cNvPr id="5" name="Image 4">
                  <a:extLst>
                    <a:ext uri="{FF2B5EF4-FFF2-40B4-BE49-F238E27FC236}">
                      <a16:creationId xmlns:a16="http://schemas.microsoft.com/office/drawing/2014/main" id="{F974F83A-B459-C48A-AEAC-D4885FAD48A9}"/>
                    </a:ext>
                  </a:extLst>
                </p:cNvPr>
                <p:cNvPicPr>
                  <a:picLocks noChangeAspect="1"/>
                </p:cNvPicPr>
                <p:nvPr/>
              </p:nvPicPr>
              <p:blipFill>
                <a:blip r:embed="rId3"/>
                <a:stretch>
                  <a:fillRect/>
                </a:stretch>
              </p:blipFill>
              <p:spPr>
                <a:xfrm>
                  <a:off x="1266192" y="1275606"/>
                  <a:ext cx="3324225" cy="2114550"/>
                </a:xfrm>
                <a:prstGeom prst="rect">
                  <a:avLst/>
                </a:prstGeom>
              </p:spPr>
            </p:pic>
            <p:sp>
              <p:nvSpPr>
                <p:cNvPr id="7" name="ZoneTexte 6">
                  <a:extLst>
                    <a:ext uri="{FF2B5EF4-FFF2-40B4-BE49-F238E27FC236}">
                      <a16:creationId xmlns:a16="http://schemas.microsoft.com/office/drawing/2014/main" id="{EBFAFB10-F38A-E2A1-F6F7-EB629DDF003B}"/>
                    </a:ext>
                  </a:extLst>
                </p:cNvPr>
                <p:cNvSpPr txBox="1"/>
                <p:nvPr/>
              </p:nvSpPr>
              <p:spPr>
                <a:xfrm>
                  <a:off x="1115616" y="1734076"/>
                  <a:ext cx="2736304" cy="261610"/>
                </a:xfrm>
                <a:prstGeom prst="rect">
                  <a:avLst/>
                </a:prstGeom>
                <a:noFill/>
              </p:spPr>
              <p:txBody>
                <a:bodyPr wrap="square" rtlCol="0">
                  <a:spAutoFit/>
                </a:bodyPr>
                <a:lstStyle/>
                <a:p>
                  <a:r>
                    <a:rPr lang="fr-FR" sz="1100" dirty="0"/>
                    <a:t>En édition    Soumis    Publié</a:t>
                  </a:r>
                </a:p>
              </p:txBody>
            </p:sp>
          </p:grpSp>
          <p:sp>
            <p:nvSpPr>
              <p:cNvPr id="8" name="ZoneTexte 7">
                <a:extLst>
                  <a:ext uri="{FF2B5EF4-FFF2-40B4-BE49-F238E27FC236}">
                    <a16:creationId xmlns:a16="http://schemas.microsoft.com/office/drawing/2014/main" id="{BB19B44B-FDEB-775D-4595-E317D4FA5A61}"/>
                  </a:ext>
                </a:extLst>
              </p:cNvPr>
              <p:cNvSpPr txBox="1"/>
              <p:nvPr/>
            </p:nvSpPr>
            <p:spPr>
              <a:xfrm>
                <a:off x="1233778" y="3147815"/>
                <a:ext cx="4896544" cy="261610"/>
              </a:xfrm>
              <a:prstGeom prst="rect">
                <a:avLst/>
              </a:prstGeom>
              <a:noFill/>
            </p:spPr>
            <p:txBody>
              <a:bodyPr wrap="square" rtlCol="0">
                <a:spAutoFit/>
              </a:bodyPr>
              <a:lstStyle/>
              <a:p>
                <a:r>
                  <a:rPr lang="fr-FR" sz="1100" dirty="0"/>
                  <a:t>En édition           Soumis    En consultation     Publié</a:t>
                </a:r>
              </a:p>
            </p:txBody>
          </p:sp>
        </p:grpSp>
        <p:sp>
          <p:nvSpPr>
            <p:cNvPr id="9" name="Accolade fermante 8">
              <a:extLst>
                <a:ext uri="{FF2B5EF4-FFF2-40B4-BE49-F238E27FC236}">
                  <a16:creationId xmlns:a16="http://schemas.microsoft.com/office/drawing/2014/main" id="{058C854C-69E6-18A9-0F23-2A816E887A06}"/>
                </a:ext>
              </a:extLst>
            </p:cNvPr>
            <p:cNvSpPr/>
            <p:nvPr/>
          </p:nvSpPr>
          <p:spPr>
            <a:xfrm>
              <a:off x="4716016" y="2643758"/>
              <a:ext cx="216024" cy="7200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a:extLst>
                <a:ext uri="{FF2B5EF4-FFF2-40B4-BE49-F238E27FC236}">
                  <a16:creationId xmlns:a16="http://schemas.microsoft.com/office/drawing/2014/main" id="{51F9729B-3345-F0C5-5E8C-E9FF75CA9015}"/>
                </a:ext>
              </a:extLst>
            </p:cNvPr>
            <p:cNvSpPr txBox="1"/>
            <p:nvPr/>
          </p:nvSpPr>
          <p:spPr>
            <a:xfrm>
              <a:off x="4916490" y="2849909"/>
              <a:ext cx="3888432" cy="307777"/>
            </a:xfrm>
            <a:prstGeom prst="rect">
              <a:avLst/>
            </a:prstGeom>
            <a:noFill/>
          </p:spPr>
          <p:txBody>
            <a:bodyPr wrap="square" rtlCol="0">
              <a:spAutoFit/>
            </a:bodyPr>
            <a:lstStyle/>
            <a:p>
              <a:r>
                <a:rPr lang="fr-FR" sz="1400" dirty="0"/>
                <a:t>+1 statut spécifique pour les SIS</a:t>
              </a:r>
            </a:p>
          </p:txBody>
        </p:sp>
      </p:grpSp>
      <p:sp>
        <p:nvSpPr>
          <p:cNvPr id="12" name="ZoneTexte 11">
            <a:extLst>
              <a:ext uri="{FF2B5EF4-FFF2-40B4-BE49-F238E27FC236}">
                <a16:creationId xmlns:a16="http://schemas.microsoft.com/office/drawing/2014/main" id="{E638A36D-4CD3-A53B-98DD-2F87B2718F9F}"/>
              </a:ext>
            </a:extLst>
          </p:cNvPr>
          <p:cNvSpPr txBox="1"/>
          <p:nvPr/>
        </p:nvSpPr>
        <p:spPr>
          <a:xfrm>
            <a:off x="403311" y="3548622"/>
            <a:ext cx="8064896" cy="1169551"/>
          </a:xfrm>
          <a:prstGeom prst="rect">
            <a:avLst/>
          </a:prstGeom>
          <a:noFill/>
        </p:spPr>
        <p:txBody>
          <a:bodyPr wrap="square" rtlCol="0">
            <a:spAutoFit/>
          </a:bodyPr>
          <a:lstStyle/>
          <a:p>
            <a:r>
              <a:rPr lang="fr-FR" sz="1400" dirty="0"/>
              <a:t>Le gestionnaire peut « remettre en édition »</a:t>
            </a:r>
          </a:p>
          <a:p>
            <a:r>
              <a:rPr lang="fr-FR" sz="1400" dirty="0"/>
              <a:t>L’administrateur peut aussi « modifier » sans retourner au statut « en édition »</a:t>
            </a:r>
          </a:p>
          <a:p>
            <a:endParaRPr lang="fr-FR" sz="1400" u="sng" dirty="0"/>
          </a:p>
          <a:p>
            <a:r>
              <a:rPr lang="fr-FR" sz="1400" u="sng" dirty="0"/>
              <a:t>La validation de l’administrateur vaut publication </a:t>
            </a:r>
            <a:r>
              <a:rPr lang="fr-FR" sz="1400" dirty="0"/>
              <a:t>à Géorisques, et au Géoportail de l’Urbanisme dans le cas des servitudes  </a:t>
            </a:r>
          </a:p>
        </p:txBody>
      </p:sp>
    </p:spTree>
    <p:extLst>
      <p:ext uri="{BB962C8B-B14F-4D97-AF65-F5344CB8AC3E}">
        <p14:creationId xmlns:p14="http://schemas.microsoft.com/office/powerpoint/2010/main" val="1176836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28B5BC-449B-BE5F-C7EE-E08DF44DCB13}"/>
              </a:ext>
            </a:extLst>
          </p:cNvPr>
          <p:cNvSpPr/>
          <p:nvPr/>
        </p:nvSpPr>
        <p:spPr>
          <a:xfrm>
            <a:off x="1547664" y="405988"/>
            <a:ext cx="3280065" cy="400110"/>
          </a:xfrm>
          <a:prstGeom prst="rect">
            <a:avLst/>
          </a:prstGeom>
        </p:spPr>
        <p:txBody>
          <a:bodyPr wrap="none">
            <a:spAutoFit/>
          </a:bodyPr>
          <a:lstStyle/>
          <a:p>
            <a:pPr marL="363538" indent="-363538">
              <a:spcBef>
                <a:spcPts val="1200"/>
              </a:spcBef>
            </a:pPr>
            <a:r>
              <a:rPr lang="fr-FR" sz="2000" dirty="0">
                <a:solidFill>
                  <a:schemeClr val="accent4"/>
                </a:solidFill>
                <a:latin typeface="Bahnschrift Light" panose="020B0502040204020203" pitchFamily="34" charset="0"/>
              </a:rPr>
              <a:t>d. Vidéos de démonstration</a:t>
            </a:r>
            <a:endParaRPr lang="fr-FR" sz="2000" b="1" dirty="0">
              <a:solidFill>
                <a:schemeClr val="accent4"/>
              </a:solidFill>
              <a:latin typeface="Bahnschrift Light" panose="020B0502040204020203" pitchFamily="34" charset="0"/>
            </a:endParaRPr>
          </a:p>
        </p:txBody>
      </p:sp>
      <p:sp>
        <p:nvSpPr>
          <p:cNvPr id="3" name="ZoneTexte 2">
            <a:extLst>
              <a:ext uri="{FF2B5EF4-FFF2-40B4-BE49-F238E27FC236}">
                <a16:creationId xmlns:a16="http://schemas.microsoft.com/office/drawing/2014/main" id="{CCB23B1D-81C6-73EE-4415-E5285524E4E9}"/>
              </a:ext>
            </a:extLst>
          </p:cNvPr>
          <p:cNvSpPr txBox="1"/>
          <p:nvPr/>
        </p:nvSpPr>
        <p:spPr>
          <a:xfrm>
            <a:off x="467544" y="1059582"/>
            <a:ext cx="7704856" cy="3277820"/>
          </a:xfrm>
          <a:prstGeom prst="rect">
            <a:avLst/>
          </a:prstGeom>
          <a:noFill/>
        </p:spPr>
        <p:txBody>
          <a:bodyPr wrap="square" rtlCol="0">
            <a:spAutoFit/>
          </a:bodyPr>
          <a:lstStyle/>
          <a:p>
            <a:pPr marL="285750" indent="-285750">
              <a:lnSpc>
                <a:spcPct val="150000"/>
              </a:lnSpc>
              <a:buFont typeface="Wingdings" panose="05000000000000000000" pitchFamily="2" charset="2"/>
              <a:buChar char="à"/>
            </a:pPr>
            <a:r>
              <a:rPr lang="fr-FR" dirty="0">
                <a:sym typeface="Wingdings" panose="05000000000000000000" pitchFamily="2" charset="2"/>
              </a:rPr>
              <a:t>Recherche des établissements et affaires en cours</a:t>
            </a:r>
          </a:p>
          <a:p>
            <a:pPr marL="285750" indent="-285750">
              <a:lnSpc>
                <a:spcPct val="150000"/>
              </a:lnSpc>
              <a:buFont typeface="Wingdings" panose="05000000000000000000" pitchFamily="2" charset="2"/>
              <a:buChar char="à"/>
            </a:pPr>
            <a:r>
              <a:rPr lang="fr-FR" dirty="0">
                <a:sym typeface="Wingdings" panose="05000000000000000000" pitchFamily="2" charset="2"/>
              </a:rPr>
              <a:t>Exporter des informations </a:t>
            </a:r>
          </a:p>
          <a:p>
            <a:pPr marL="285750" indent="-285750">
              <a:lnSpc>
                <a:spcPct val="150000"/>
              </a:lnSpc>
              <a:buFont typeface="Wingdings" panose="05000000000000000000" pitchFamily="2" charset="2"/>
              <a:buChar char="à"/>
            </a:pPr>
            <a:r>
              <a:rPr lang="fr-FR" dirty="0">
                <a:sym typeface="Wingdings" panose="05000000000000000000" pitchFamily="2" charset="2"/>
              </a:rPr>
              <a:t>Visuel de la fiche établissement</a:t>
            </a:r>
          </a:p>
          <a:p>
            <a:pPr marL="285750" indent="-285750">
              <a:lnSpc>
                <a:spcPct val="150000"/>
              </a:lnSpc>
              <a:buFont typeface="Wingdings" panose="05000000000000000000" pitchFamily="2" charset="2"/>
              <a:buChar char="à"/>
            </a:pPr>
            <a:r>
              <a:rPr lang="fr-FR" dirty="0">
                <a:sym typeface="Wingdings" panose="05000000000000000000" pitchFamily="2" charset="2"/>
              </a:rPr>
              <a:t>Créer (ou modifier) une instruction</a:t>
            </a:r>
          </a:p>
          <a:p>
            <a:pPr marL="285750" indent="-285750">
              <a:lnSpc>
                <a:spcPct val="150000"/>
              </a:lnSpc>
              <a:buFont typeface="Wingdings" panose="05000000000000000000" pitchFamily="2" charset="2"/>
              <a:buChar char="à"/>
            </a:pPr>
            <a:r>
              <a:rPr lang="fr-FR" dirty="0">
                <a:sym typeface="Wingdings" panose="05000000000000000000" pitchFamily="2" charset="2"/>
              </a:rPr>
              <a:t>Créer (ou modifier un SIS). Préparer la mise en consultation du public.</a:t>
            </a:r>
          </a:p>
          <a:p>
            <a:pPr marL="285750" indent="-285750">
              <a:lnSpc>
                <a:spcPct val="150000"/>
              </a:lnSpc>
              <a:buFont typeface="Wingdings" panose="05000000000000000000" pitchFamily="2" charset="2"/>
              <a:buChar char="à"/>
            </a:pPr>
            <a:r>
              <a:rPr lang="fr-FR" dirty="0">
                <a:sym typeface="Wingdings" panose="05000000000000000000" pitchFamily="2" charset="2"/>
              </a:rPr>
              <a:t>Fusionner un doublon présent sur la base</a:t>
            </a:r>
          </a:p>
          <a:p>
            <a:pPr marL="285750" indent="-285750">
              <a:lnSpc>
                <a:spcPct val="150000"/>
              </a:lnSpc>
              <a:buFont typeface="Wingdings" panose="05000000000000000000" pitchFamily="2" charset="2"/>
              <a:buChar char="à"/>
            </a:pPr>
            <a:r>
              <a:rPr lang="fr-FR" dirty="0">
                <a:sym typeface="Wingdings" panose="05000000000000000000" pitchFamily="2" charset="2"/>
              </a:rPr>
              <a:t>Créer un établissement</a:t>
            </a:r>
          </a:p>
          <a:p>
            <a:pPr marL="285750" indent="-285750">
              <a:buFont typeface="Wingdings" panose="05000000000000000000" pitchFamily="2" charset="2"/>
              <a:buChar char="à"/>
            </a:pPr>
            <a:endParaRPr lang="fr-FR" dirty="0"/>
          </a:p>
        </p:txBody>
      </p:sp>
    </p:spTree>
    <p:extLst>
      <p:ext uri="{BB962C8B-B14F-4D97-AF65-F5344CB8AC3E}">
        <p14:creationId xmlns:p14="http://schemas.microsoft.com/office/powerpoint/2010/main" val="283378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sz="3600" dirty="0"/>
          </a:p>
          <a:p>
            <a:pPr lvl="1"/>
            <a:endParaRPr lang="fr-FR" dirty="0"/>
          </a:p>
          <a:p>
            <a:pPr lvl="1" algn="ctr"/>
            <a:r>
              <a:rPr lang="fr-FR" sz="3200" b="1" dirty="0"/>
              <a:t>Formation utilisateurs</a:t>
            </a:r>
          </a:p>
          <a:p>
            <a:pPr lvl="1" algn="ctr"/>
            <a:r>
              <a:rPr lang="fr-FR" sz="3200" b="1" dirty="0"/>
              <a:t>19 Juin 2025</a:t>
            </a:r>
          </a:p>
        </p:txBody>
      </p:sp>
      <p:sp>
        <p:nvSpPr>
          <p:cNvPr id="8" name="Espace réservé du pied de page 7"/>
          <p:cNvSpPr>
            <a:spLocks noGrp="1"/>
          </p:cNvSpPr>
          <p:nvPr>
            <p:ph type="ftr" sz="quarter" idx="11"/>
          </p:nvPr>
        </p:nvSpPr>
        <p:spPr/>
        <p:txBody>
          <a:bodyPr/>
          <a:lstStyle/>
          <a:p>
            <a:r>
              <a:rPr lang="fr-FR" sz="800" dirty="0"/>
              <a:t>Bureau du sol et du sous-sol (DGPR/SRT/SDRCP/BSSS)</a:t>
            </a:r>
          </a:p>
        </p:txBody>
      </p:sp>
      <p:pic>
        <p:nvPicPr>
          <p:cNvPr id="4" name="Image 3"/>
          <p:cNvPicPr>
            <a:picLocks noChangeAspect="1"/>
          </p:cNvPicPr>
          <p:nvPr/>
        </p:nvPicPr>
        <p:blipFill>
          <a:blip r:embed="rId3"/>
          <a:stretch>
            <a:fillRect/>
          </a:stretch>
        </p:blipFill>
        <p:spPr>
          <a:xfrm>
            <a:off x="2587689" y="1851670"/>
            <a:ext cx="3968622" cy="1299335"/>
          </a:xfrm>
          <a:prstGeom prst="rect">
            <a:avLst/>
          </a:prstGeom>
        </p:spPr>
      </p:pic>
      <p:pic>
        <p:nvPicPr>
          <p:cNvPr id="3" name="Image 2">
            <a:extLst>
              <a:ext uri="{FF2B5EF4-FFF2-40B4-BE49-F238E27FC236}">
                <a16:creationId xmlns:a16="http://schemas.microsoft.com/office/drawing/2014/main" id="{ED96EE83-87AC-7E0A-81B4-D115A71DA64E}"/>
              </a:ext>
            </a:extLst>
          </p:cNvPr>
          <p:cNvPicPr>
            <a:picLocks noChangeAspect="1"/>
          </p:cNvPicPr>
          <p:nvPr/>
        </p:nvPicPr>
        <p:blipFill>
          <a:blip r:embed="rId4"/>
          <a:stretch>
            <a:fillRect/>
          </a:stretch>
        </p:blipFill>
        <p:spPr>
          <a:xfrm>
            <a:off x="144563" y="90000"/>
            <a:ext cx="2647618" cy="2138480"/>
          </a:xfrm>
          <a:prstGeom prst="rect">
            <a:avLst/>
          </a:prstGeom>
        </p:spPr>
      </p:pic>
    </p:spTree>
    <p:extLst>
      <p:ext uri="{BB962C8B-B14F-4D97-AF65-F5344CB8AC3E}">
        <p14:creationId xmlns:p14="http://schemas.microsoft.com/office/powerpoint/2010/main" val="1427526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025103-7E5C-4DBF-9CDA-194CD8A4D1F1}"/>
              </a:ext>
            </a:extLst>
          </p:cNvPr>
          <p:cNvSpPr/>
          <p:nvPr/>
        </p:nvSpPr>
        <p:spPr>
          <a:xfrm>
            <a:off x="1338178" y="285947"/>
            <a:ext cx="3005951" cy="523220"/>
          </a:xfrm>
          <a:prstGeom prst="rect">
            <a:avLst/>
          </a:prstGeom>
        </p:spPr>
        <p:txBody>
          <a:bodyPr wrap="none">
            <a:spAutoFit/>
          </a:bodyPr>
          <a:lstStyle/>
          <a:p>
            <a:pPr marL="363538" indent="-363538">
              <a:spcBef>
                <a:spcPts val="1200"/>
              </a:spcBef>
            </a:pPr>
            <a:r>
              <a:rPr lang="fr-FR" sz="2800" b="1" dirty="0">
                <a:solidFill>
                  <a:schemeClr val="accent4"/>
                </a:solidFill>
                <a:latin typeface="Bahnschrift Light" panose="020B0502040204020203" pitchFamily="34" charset="0"/>
              </a:rPr>
              <a:t>A vous de tester !</a:t>
            </a:r>
          </a:p>
        </p:txBody>
      </p:sp>
      <p:sp>
        <p:nvSpPr>
          <p:cNvPr id="23" name="ZoneTexte 22">
            <a:extLst>
              <a:ext uri="{FF2B5EF4-FFF2-40B4-BE49-F238E27FC236}">
                <a16:creationId xmlns:a16="http://schemas.microsoft.com/office/drawing/2014/main" id="{BCA71733-38A7-438B-A072-32D8602B2AF2}"/>
              </a:ext>
            </a:extLst>
          </p:cNvPr>
          <p:cNvSpPr txBox="1"/>
          <p:nvPr/>
        </p:nvSpPr>
        <p:spPr>
          <a:xfrm>
            <a:off x="1643732" y="939270"/>
            <a:ext cx="5486400" cy="369332"/>
          </a:xfrm>
          <a:prstGeom prst="rect">
            <a:avLst/>
          </a:prstGeom>
          <a:noFill/>
        </p:spPr>
        <p:txBody>
          <a:bodyPr wrap="square" rtlCol="0">
            <a:spAutoFit/>
          </a:bodyPr>
          <a:lstStyle/>
          <a:p>
            <a:pPr algn="ctr"/>
            <a:r>
              <a:rPr lang="fr-FR" b="1" dirty="0">
                <a:solidFill>
                  <a:schemeClr val="accent2"/>
                </a:solidFill>
                <a:latin typeface="Arial" panose="020B0604020202020204" pitchFamily="34" charset="0"/>
                <a:cs typeface="Arial" panose="020B0604020202020204" pitchFamily="34" charset="0"/>
              </a:rPr>
              <a:t>Lien : https://infosols-formation.brgm.fr/</a:t>
            </a:r>
          </a:p>
        </p:txBody>
      </p:sp>
      <p:sp>
        <p:nvSpPr>
          <p:cNvPr id="24" name="Rectangle à coins arrondis 7">
            <a:extLst>
              <a:ext uri="{FF2B5EF4-FFF2-40B4-BE49-F238E27FC236}">
                <a16:creationId xmlns:a16="http://schemas.microsoft.com/office/drawing/2014/main" id="{564D8676-A381-42C6-BB20-36C78F97183A}"/>
              </a:ext>
            </a:extLst>
          </p:cNvPr>
          <p:cNvSpPr/>
          <p:nvPr/>
        </p:nvSpPr>
        <p:spPr>
          <a:xfrm>
            <a:off x="539552" y="2146599"/>
            <a:ext cx="8064896" cy="2644650"/>
          </a:xfrm>
          <a:prstGeom prst="roundRect">
            <a:avLst/>
          </a:prstGeom>
          <a:noFill/>
          <a:ln w="47625" cmpd="thickThi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5" name="Rectangle 24">
            <a:extLst>
              <a:ext uri="{FF2B5EF4-FFF2-40B4-BE49-F238E27FC236}">
                <a16:creationId xmlns:a16="http://schemas.microsoft.com/office/drawing/2014/main" id="{4E254E2D-E967-48B2-A22B-A148A9AC6AEC}"/>
              </a:ext>
            </a:extLst>
          </p:cNvPr>
          <p:cNvSpPr/>
          <p:nvPr/>
        </p:nvSpPr>
        <p:spPr>
          <a:xfrm>
            <a:off x="1018718" y="2139702"/>
            <a:ext cx="3826712" cy="534638"/>
          </a:xfrm>
          <a:prstGeom prst="rect">
            <a:avLst/>
          </a:prstGeom>
        </p:spPr>
        <p:txBody>
          <a:bodyPr wrap="square">
            <a:spAutoFit/>
          </a:bodyPr>
          <a:lstStyle/>
          <a:p>
            <a:r>
              <a:rPr lang="fr-FR" sz="1350" b="1" dirty="0"/>
              <a:t>Connexion via votre compte cerbère recette*</a:t>
            </a:r>
          </a:p>
        </p:txBody>
      </p:sp>
      <p:sp>
        <p:nvSpPr>
          <p:cNvPr id="27" name="Flèche droite 42">
            <a:extLst>
              <a:ext uri="{FF2B5EF4-FFF2-40B4-BE49-F238E27FC236}">
                <a16:creationId xmlns:a16="http://schemas.microsoft.com/office/drawing/2014/main" id="{7CB44AE1-DE6E-40EE-A292-28264AA5B221}"/>
              </a:ext>
            </a:extLst>
          </p:cNvPr>
          <p:cNvSpPr/>
          <p:nvPr/>
        </p:nvSpPr>
        <p:spPr>
          <a:xfrm>
            <a:off x="5148273" y="2433657"/>
            <a:ext cx="131100" cy="72039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28" name="Image 27">
            <a:extLst>
              <a:ext uri="{FF2B5EF4-FFF2-40B4-BE49-F238E27FC236}">
                <a16:creationId xmlns:a16="http://schemas.microsoft.com/office/drawing/2014/main" id="{0519D378-C4B5-4FC7-9858-7E68429EB57D}"/>
              </a:ext>
            </a:extLst>
          </p:cNvPr>
          <p:cNvPicPr>
            <a:picLocks noChangeAspect="1"/>
          </p:cNvPicPr>
          <p:nvPr/>
        </p:nvPicPr>
        <p:blipFill>
          <a:blip r:embed="rId2"/>
          <a:stretch>
            <a:fillRect/>
          </a:stretch>
        </p:blipFill>
        <p:spPr>
          <a:xfrm>
            <a:off x="6055600" y="2497403"/>
            <a:ext cx="1300735" cy="528776"/>
          </a:xfrm>
          <a:prstGeom prst="rect">
            <a:avLst/>
          </a:prstGeom>
          <a:effectLst>
            <a:softEdge rad="31750"/>
          </a:effectLst>
        </p:spPr>
      </p:pic>
      <p:sp>
        <p:nvSpPr>
          <p:cNvPr id="29" name="ZoneTexte 28">
            <a:extLst>
              <a:ext uri="{FF2B5EF4-FFF2-40B4-BE49-F238E27FC236}">
                <a16:creationId xmlns:a16="http://schemas.microsoft.com/office/drawing/2014/main" id="{B223BB6E-F732-479E-A24F-030B4FD05A97}"/>
              </a:ext>
            </a:extLst>
          </p:cNvPr>
          <p:cNvSpPr txBox="1"/>
          <p:nvPr/>
        </p:nvSpPr>
        <p:spPr>
          <a:xfrm rot="20106506">
            <a:off x="6743649" y="2676512"/>
            <a:ext cx="1225371" cy="315922"/>
          </a:xfrm>
          <a:prstGeom prst="rect">
            <a:avLst/>
          </a:prstGeom>
          <a:noFill/>
        </p:spPr>
        <p:txBody>
          <a:bodyPr wrap="square" rtlCol="0">
            <a:spAutoFit/>
          </a:bodyPr>
          <a:lstStyle/>
          <a:p>
            <a:r>
              <a:rPr lang="fr-FR" sz="1350" b="1" dirty="0">
                <a:solidFill>
                  <a:schemeClr val="accent2"/>
                </a:solidFill>
              </a:rPr>
              <a:t>formation</a:t>
            </a:r>
          </a:p>
        </p:txBody>
      </p:sp>
      <p:sp>
        <p:nvSpPr>
          <p:cNvPr id="30" name="ZoneTexte 29">
            <a:extLst>
              <a:ext uri="{FF2B5EF4-FFF2-40B4-BE49-F238E27FC236}">
                <a16:creationId xmlns:a16="http://schemas.microsoft.com/office/drawing/2014/main" id="{0BDB56F9-9AB2-4E31-9096-13812F2CFE28}"/>
              </a:ext>
            </a:extLst>
          </p:cNvPr>
          <p:cNvSpPr txBox="1"/>
          <p:nvPr/>
        </p:nvSpPr>
        <p:spPr>
          <a:xfrm>
            <a:off x="2374317" y="4777005"/>
            <a:ext cx="6734187" cy="243017"/>
          </a:xfrm>
          <a:prstGeom prst="rect">
            <a:avLst/>
          </a:prstGeom>
          <a:noFill/>
        </p:spPr>
        <p:txBody>
          <a:bodyPr wrap="square" rtlCol="0">
            <a:spAutoFit/>
          </a:bodyPr>
          <a:lstStyle/>
          <a:p>
            <a:r>
              <a:rPr lang="fr-FR" sz="900" i="1" dirty="0"/>
              <a:t>* Compte Cerbère recette créé sur: https://authentification.recette.din.developpement-durable.gouv.fr/</a:t>
            </a:r>
          </a:p>
        </p:txBody>
      </p:sp>
      <p:pic>
        <p:nvPicPr>
          <p:cNvPr id="31" name="Picture 4" descr="Icônes attention à télécharger gratuitement - Icône.com">
            <a:extLst>
              <a:ext uri="{FF2B5EF4-FFF2-40B4-BE49-F238E27FC236}">
                <a16:creationId xmlns:a16="http://schemas.microsoft.com/office/drawing/2014/main" id="{B22A9298-B0F1-4FBD-9BEE-FFA2265B6D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738" y="3665155"/>
            <a:ext cx="455960" cy="423674"/>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D997EFF6-F1B8-47A1-ABD1-954A954FCEA3}"/>
              </a:ext>
            </a:extLst>
          </p:cNvPr>
          <p:cNvSpPr/>
          <p:nvPr/>
        </p:nvSpPr>
        <p:spPr>
          <a:xfrm>
            <a:off x="1246698" y="3529966"/>
            <a:ext cx="7141726" cy="1169551"/>
          </a:xfrm>
          <a:prstGeom prst="rect">
            <a:avLst/>
          </a:prstGeom>
        </p:spPr>
        <p:txBody>
          <a:bodyPr wrap="square">
            <a:spAutoFit/>
          </a:bodyPr>
          <a:lstStyle/>
          <a:p>
            <a:pPr marL="214313" indent="-214313">
              <a:buFont typeface="Arial" panose="020B0604020202020204" pitchFamily="34" charset="0"/>
              <a:buChar char="•"/>
            </a:pPr>
            <a:r>
              <a:rPr lang="fr-FR" sz="1400" i="1" dirty="0"/>
              <a:t>Design du site de formation identique au site de production MAIS url différentes</a:t>
            </a:r>
          </a:p>
          <a:p>
            <a:pPr marL="214313" indent="-214313">
              <a:buFont typeface="Arial" panose="020B0604020202020204" pitchFamily="34" charset="0"/>
              <a:buChar char="•"/>
            </a:pPr>
            <a:r>
              <a:rPr lang="fr-FR" sz="1400" i="1" dirty="0"/>
              <a:t>Tous les tests sont possibles </a:t>
            </a:r>
          </a:p>
          <a:p>
            <a:pPr marL="214313" indent="-214313">
              <a:buFont typeface="Arial" panose="020B0604020202020204" pitchFamily="34" charset="0"/>
              <a:buChar char="•"/>
            </a:pPr>
            <a:r>
              <a:rPr lang="fr-FR" sz="1400" i="1" dirty="0"/>
              <a:t>Aucun lien avec InfoSols ‘production’ </a:t>
            </a:r>
          </a:p>
          <a:p>
            <a:pPr marL="214313" indent="-214313">
              <a:buFont typeface="Arial" panose="020B0604020202020204" pitchFamily="34" charset="0"/>
              <a:buChar char="•"/>
            </a:pPr>
            <a:r>
              <a:rPr lang="fr-FR" sz="1400" i="1" u="sng" dirty="0"/>
              <a:t>Les données ne sont pas à jour </a:t>
            </a:r>
            <a:r>
              <a:rPr lang="fr-FR" sz="1400" i="1" dirty="0"/>
              <a:t>– elles sont ‘écrasées’ périodiquement par les données d’InfoSols ‘production’</a:t>
            </a:r>
          </a:p>
        </p:txBody>
      </p:sp>
      <p:pic>
        <p:nvPicPr>
          <p:cNvPr id="33" name="Image 32">
            <a:extLst>
              <a:ext uri="{FF2B5EF4-FFF2-40B4-BE49-F238E27FC236}">
                <a16:creationId xmlns:a16="http://schemas.microsoft.com/office/drawing/2014/main" id="{5820CA45-68A9-4E09-B312-921C32BF280D}"/>
              </a:ext>
            </a:extLst>
          </p:cNvPr>
          <p:cNvPicPr>
            <a:picLocks noChangeAspect="1"/>
          </p:cNvPicPr>
          <p:nvPr/>
        </p:nvPicPr>
        <p:blipFill>
          <a:blip r:embed="rId4"/>
          <a:stretch>
            <a:fillRect/>
          </a:stretch>
        </p:blipFill>
        <p:spPr>
          <a:xfrm>
            <a:off x="2228813" y="2422325"/>
            <a:ext cx="1650988" cy="938221"/>
          </a:xfrm>
          <a:prstGeom prst="rect">
            <a:avLst/>
          </a:prstGeom>
        </p:spPr>
      </p:pic>
      <p:pic>
        <p:nvPicPr>
          <p:cNvPr id="34" name="Image 33">
            <a:extLst>
              <a:ext uri="{FF2B5EF4-FFF2-40B4-BE49-F238E27FC236}">
                <a16:creationId xmlns:a16="http://schemas.microsoft.com/office/drawing/2014/main" id="{FB84BB19-96AB-45DF-AB89-9F9C6244C259}"/>
              </a:ext>
            </a:extLst>
          </p:cNvPr>
          <p:cNvPicPr>
            <a:picLocks noChangeAspect="1"/>
          </p:cNvPicPr>
          <p:nvPr/>
        </p:nvPicPr>
        <p:blipFill>
          <a:blip r:embed="rId5"/>
          <a:stretch>
            <a:fillRect/>
          </a:stretch>
        </p:blipFill>
        <p:spPr>
          <a:xfrm>
            <a:off x="1876399" y="2671215"/>
            <a:ext cx="2559975" cy="418528"/>
          </a:xfrm>
          <a:prstGeom prst="rect">
            <a:avLst/>
          </a:prstGeom>
          <a:ln w="38100">
            <a:solidFill>
              <a:schemeClr val="accent6"/>
            </a:solidFill>
          </a:ln>
        </p:spPr>
      </p:pic>
      <p:pic>
        <p:nvPicPr>
          <p:cNvPr id="35" name="Image 34" descr="Curseur Main La Souris Cliquez · Images vectorielles ...">
            <a:extLst>
              <a:ext uri="{FF2B5EF4-FFF2-40B4-BE49-F238E27FC236}">
                <a16:creationId xmlns:a16="http://schemas.microsoft.com/office/drawing/2014/main" id="{4A018615-A3F3-4ED8-BCB5-C9524909CF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291311">
            <a:off x="3680046" y="2863281"/>
            <a:ext cx="201120" cy="294589"/>
          </a:xfrm>
          <a:prstGeom prst="rect">
            <a:avLst/>
          </a:prstGeom>
        </p:spPr>
      </p:pic>
      <p:pic>
        <p:nvPicPr>
          <p:cNvPr id="37" name="Image 36">
            <a:extLst>
              <a:ext uri="{FF2B5EF4-FFF2-40B4-BE49-F238E27FC236}">
                <a16:creationId xmlns:a16="http://schemas.microsoft.com/office/drawing/2014/main" id="{10718206-46BB-430D-BEBD-DEAB923A4A9F}"/>
              </a:ext>
            </a:extLst>
          </p:cNvPr>
          <p:cNvPicPr>
            <a:picLocks noChangeAspect="1"/>
          </p:cNvPicPr>
          <p:nvPr/>
        </p:nvPicPr>
        <p:blipFill>
          <a:blip r:embed="rId7"/>
          <a:stretch>
            <a:fillRect/>
          </a:stretch>
        </p:blipFill>
        <p:spPr>
          <a:xfrm>
            <a:off x="5245223" y="3109493"/>
            <a:ext cx="2978582" cy="300834"/>
          </a:xfrm>
          <a:prstGeom prst="rect">
            <a:avLst/>
          </a:prstGeom>
        </p:spPr>
      </p:pic>
      <p:sp>
        <p:nvSpPr>
          <p:cNvPr id="40" name="ZoneTexte 39">
            <a:extLst>
              <a:ext uri="{FF2B5EF4-FFF2-40B4-BE49-F238E27FC236}">
                <a16:creationId xmlns:a16="http://schemas.microsoft.com/office/drawing/2014/main" id="{00FB907A-F202-4AE0-B35D-DFAA6C2B6F1B}"/>
              </a:ext>
            </a:extLst>
          </p:cNvPr>
          <p:cNvSpPr txBox="1"/>
          <p:nvPr/>
        </p:nvSpPr>
        <p:spPr>
          <a:xfrm>
            <a:off x="447860" y="1342819"/>
            <a:ext cx="8444620" cy="646331"/>
          </a:xfrm>
          <a:prstGeom prst="rect">
            <a:avLst/>
          </a:prstGeom>
          <a:noFill/>
        </p:spPr>
        <p:txBody>
          <a:bodyPr wrap="square" rtlCol="0">
            <a:spAutoFit/>
          </a:bodyPr>
          <a:lstStyle/>
          <a:p>
            <a:pPr algn="ctr"/>
            <a:r>
              <a:rPr lang="fr-FR" b="1" dirty="0">
                <a:solidFill>
                  <a:schemeClr val="bg2"/>
                </a:solidFill>
                <a:latin typeface="Arial" panose="020B0604020202020204" pitchFamily="34" charset="0"/>
                <a:cs typeface="Arial" panose="020B0604020202020204" pitchFamily="34" charset="0"/>
              </a:rPr>
              <a:t>Préalable</a:t>
            </a:r>
            <a:r>
              <a:rPr lang="fr-FR" b="1" dirty="0">
                <a:solidFill>
                  <a:schemeClr val="accent2"/>
                </a:solidFill>
                <a:latin typeface="Arial" panose="020B0604020202020204" pitchFamily="34" charset="0"/>
                <a:cs typeface="Arial" panose="020B0604020202020204" pitchFamily="34" charset="0"/>
              </a:rPr>
              <a:t> : </a:t>
            </a:r>
            <a:r>
              <a:rPr lang="fr-FR" b="1" dirty="0">
                <a:latin typeface="Arial" panose="020B0604020202020204" pitchFamily="34" charset="0"/>
                <a:cs typeface="Arial" panose="020B0604020202020204" pitchFamily="34" charset="0"/>
              </a:rPr>
              <a:t>avoir un compte Cerbère recette </a:t>
            </a:r>
            <a:r>
              <a:rPr lang="fr-FR" dirty="0"/>
              <a:t>&amp; </a:t>
            </a:r>
            <a:r>
              <a:rPr lang="fr-FR" b="1" dirty="0"/>
              <a:t>Demander des droits pour le site de formation </a:t>
            </a:r>
            <a:r>
              <a:rPr lang="fr-FR" dirty="0" err="1"/>
              <a:t>InfoSols</a:t>
            </a:r>
            <a:r>
              <a:rPr lang="fr-FR" dirty="0"/>
              <a:t> via le formulaire du support (sur Mon AIOT)</a:t>
            </a:r>
            <a:endParaRPr lang="fr-FR" b="1" dirty="0">
              <a:solidFill>
                <a:schemeClr val="accent2"/>
              </a:solidFill>
              <a:latin typeface="Arial" panose="020B0604020202020204" pitchFamily="34" charset="0"/>
              <a:cs typeface="Arial" panose="020B0604020202020204" pitchFamily="34" charset="0"/>
            </a:endParaRPr>
          </a:p>
        </p:txBody>
      </p:sp>
      <p:pic>
        <p:nvPicPr>
          <p:cNvPr id="42" name="Image 41">
            <a:extLst>
              <a:ext uri="{FF2B5EF4-FFF2-40B4-BE49-F238E27FC236}">
                <a16:creationId xmlns:a16="http://schemas.microsoft.com/office/drawing/2014/main" id="{939C5AA9-F87E-4440-B6B9-14B0F7086F81}"/>
              </a:ext>
            </a:extLst>
          </p:cNvPr>
          <p:cNvPicPr>
            <a:picLocks noChangeAspect="1"/>
          </p:cNvPicPr>
          <p:nvPr/>
        </p:nvPicPr>
        <p:blipFill>
          <a:blip r:embed="rId8"/>
          <a:stretch>
            <a:fillRect/>
          </a:stretch>
        </p:blipFill>
        <p:spPr>
          <a:xfrm>
            <a:off x="5418877" y="2440243"/>
            <a:ext cx="2324219" cy="635033"/>
          </a:xfrm>
          <a:prstGeom prst="rect">
            <a:avLst/>
          </a:prstGeom>
        </p:spPr>
      </p:pic>
    </p:spTree>
    <p:extLst>
      <p:ext uri="{BB962C8B-B14F-4D97-AF65-F5344CB8AC3E}">
        <p14:creationId xmlns:p14="http://schemas.microsoft.com/office/powerpoint/2010/main" val="948838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144C1-C48E-F559-A39E-C13CD00A8DA3}"/>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383F0728-9839-C22E-619F-158B6F80DB78}"/>
              </a:ext>
            </a:extLst>
          </p:cNvPr>
          <p:cNvSpPr txBox="1"/>
          <p:nvPr/>
        </p:nvSpPr>
        <p:spPr>
          <a:xfrm>
            <a:off x="1979712" y="2174835"/>
            <a:ext cx="5904656" cy="646331"/>
          </a:xfrm>
          <a:prstGeom prst="rect">
            <a:avLst/>
          </a:prstGeom>
          <a:noFill/>
        </p:spPr>
        <p:txBody>
          <a:bodyPr wrap="square" rtlCol="0">
            <a:spAutoFit/>
          </a:bodyPr>
          <a:lstStyle/>
          <a:p>
            <a:r>
              <a:rPr lang="fr-FR" sz="3600" dirty="0"/>
              <a:t>Merci de votre attention !</a:t>
            </a:r>
          </a:p>
        </p:txBody>
      </p:sp>
    </p:spTree>
    <p:extLst>
      <p:ext uri="{BB962C8B-B14F-4D97-AF65-F5344CB8AC3E}">
        <p14:creationId xmlns:p14="http://schemas.microsoft.com/office/powerpoint/2010/main" val="398748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a:srcRect l="81696" t="2401" r="-399" b="60500"/>
          <a:stretch/>
        </p:blipFill>
        <p:spPr>
          <a:xfrm>
            <a:off x="5220072" y="3268035"/>
            <a:ext cx="3059376" cy="1706810"/>
          </a:xfrm>
          <a:prstGeom prst="rect">
            <a:avLst/>
          </a:prstGeom>
          <a:effectLst>
            <a:softEdge rad="25400"/>
          </a:effectLst>
        </p:spPr>
      </p:pic>
      <p:sp>
        <p:nvSpPr>
          <p:cNvPr id="2" name="Titre 1"/>
          <p:cNvSpPr>
            <a:spLocks noGrp="1"/>
          </p:cNvSpPr>
          <p:nvPr>
            <p:ph type="title"/>
          </p:nvPr>
        </p:nvSpPr>
        <p:spPr>
          <a:xfrm>
            <a:off x="0" y="444197"/>
            <a:ext cx="8424000" cy="519622"/>
          </a:xfrm>
        </p:spPr>
        <p:txBody>
          <a:bodyPr anchor="ctr" anchorCtr="0"/>
          <a:lstStyle/>
          <a:p>
            <a:pPr algn="ctr"/>
            <a:r>
              <a:rPr lang="fr-FR" sz="3200" dirty="0">
                <a:solidFill>
                  <a:srgbClr val="00B050"/>
                </a:solidFill>
                <a:latin typeface="Bahnschrift Light" panose="020B0502040204020203" pitchFamily="34" charset="0"/>
              </a:rPr>
              <a:t>Consignes du webinaire</a:t>
            </a:r>
            <a:br>
              <a:rPr lang="fr-FR" sz="2800" dirty="0">
                <a:solidFill>
                  <a:srgbClr val="00B050"/>
                </a:solidFill>
              </a:rPr>
            </a:br>
            <a:r>
              <a:rPr lang="fr-FR" sz="2400" b="0" dirty="0">
                <a:latin typeface="Bahnschrift Light" panose="020B0502040204020203" pitchFamily="34" charset="0"/>
              </a:rPr>
              <a:t>Nous sommes nombreux connectés:</a:t>
            </a:r>
          </a:p>
        </p:txBody>
      </p:sp>
      <p:sp>
        <p:nvSpPr>
          <p:cNvPr id="10" name="Espace réservé du texte 9"/>
          <p:cNvSpPr>
            <a:spLocks noGrp="1"/>
          </p:cNvSpPr>
          <p:nvPr>
            <p:ph type="body" sz="quarter" idx="13"/>
          </p:nvPr>
        </p:nvSpPr>
        <p:spPr>
          <a:xfrm>
            <a:off x="163747" y="1491359"/>
            <a:ext cx="4968552" cy="3312368"/>
          </a:xfrm>
        </p:spPr>
        <p:txBody>
          <a:bodyPr numCol="1" anchor="ctr" anchorCtr="0"/>
          <a:lstStyle/>
          <a:p>
            <a:pPr marL="363538" indent="-363538">
              <a:spcBef>
                <a:spcPts val="1200"/>
              </a:spcBef>
            </a:pPr>
            <a:r>
              <a:rPr lang="fr-FR" sz="1800" b="0" dirty="0">
                <a:latin typeface="Bahnschrift Light" panose="020B0502040204020203" pitchFamily="34" charset="0"/>
              </a:rPr>
              <a:t>Garder</a:t>
            </a:r>
            <a:r>
              <a:rPr lang="fr-FR" sz="1800" dirty="0">
                <a:latin typeface="Bahnschrift Light" panose="020B0502040204020203" pitchFamily="34" charset="0"/>
              </a:rPr>
              <a:t> vos micros et vos caméras coupés </a:t>
            </a:r>
            <a:r>
              <a:rPr lang="fr-FR" sz="1800" b="0" dirty="0">
                <a:latin typeface="Bahnschrift Light" panose="020B0502040204020203" pitchFamily="34" charset="0"/>
              </a:rPr>
              <a:t>pendant les présentations/démonstrations</a:t>
            </a:r>
          </a:p>
          <a:p>
            <a:pPr marL="363538" indent="-363538">
              <a:spcBef>
                <a:spcPts val="1200"/>
              </a:spcBef>
            </a:pPr>
            <a:r>
              <a:rPr lang="fr-FR" sz="1800" b="0" dirty="0">
                <a:latin typeface="Bahnschrift Light" panose="020B0502040204020203" pitchFamily="34" charset="0"/>
              </a:rPr>
              <a:t>Merci d’interagir principalement via le </a:t>
            </a:r>
            <a:r>
              <a:rPr lang="fr-FR" sz="1800" dirty="0">
                <a:latin typeface="Bahnschrift Light" panose="020B0502040204020203" pitchFamily="34" charset="0"/>
              </a:rPr>
              <a:t>fil de discussion</a:t>
            </a:r>
            <a:endParaRPr lang="fr-FR" sz="1800" b="0" dirty="0">
              <a:latin typeface="Bahnschrift Light" panose="020B0502040204020203" pitchFamily="34" charset="0"/>
            </a:endParaRPr>
          </a:p>
          <a:p>
            <a:pPr marL="363538" indent="-363538">
              <a:spcBef>
                <a:spcPts val="1200"/>
              </a:spcBef>
            </a:pPr>
            <a:r>
              <a:rPr lang="fr-FR" sz="1800" b="0" dirty="0">
                <a:latin typeface="Bahnschrift Light" panose="020B0502040204020203" pitchFamily="34" charset="0"/>
              </a:rPr>
              <a:t>Si besoin d’échange : </a:t>
            </a:r>
            <a:r>
              <a:rPr lang="fr-FR" sz="1800" dirty="0">
                <a:latin typeface="Bahnschrift Light" panose="020B0502040204020203" pitchFamily="34" charset="0"/>
              </a:rPr>
              <a:t>partage d’écran et ouverture du micro</a:t>
            </a:r>
          </a:p>
          <a:p>
            <a:pPr marL="363538" indent="-363538">
              <a:spcBef>
                <a:spcPts val="1200"/>
              </a:spcBef>
            </a:pPr>
            <a:endParaRPr lang="fr-FR" sz="1800" dirty="0"/>
          </a:p>
        </p:txBody>
      </p:sp>
      <p:sp>
        <p:nvSpPr>
          <p:cNvPr id="21" name="Espace réservé du pied de page 20"/>
          <p:cNvSpPr>
            <a:spLocks noGrp="1"/>
          </p:cNvSpPr>
          <p:nvPr>
            <p:ph type="ftr" sz="quarter" idx="11"/>
          </p:nvPr>
        </p:nvSpPr>
        <p:spPr/>
        <p:txBody>
          <a:bodyPr/>
          <a:lstStyle/>
          <a:p>
            <a:r>
              <a:rPr lang="fr-FR" sz="700" dirty="0"/>
              <a:t>Bureau du sol et du sous-sol (DGPR/SRT/SDRCP/BSSS)</a:t>
            </a:r>
          </a:p>
        </p:txBody>
      </p:sp>
      <p:sp>
        <p:nvSpPr>
          <p:cNvPr id="7" name="Espace réservé de la date 6"/>
          <p:cNvSpPr>
            <a:spLocks noGrp="1"/>
          </p:cNvSpPr>
          <p:nvPr>
            <p:ph type="dt" sz="half" idx="10"/>
          </p:nvPr>
        </p:nvSpPr>
        <p:spPr>
          <a:xfrm>
            <a:off x="7720444" y="4769344"/>
            <a:ext cx="1170000" cy="360000"/>
          </a:xfrm>
        </p:spPr>
        <p:txBody>
          <a:bodyPr/>
          <a:lstStyle/>
          <a:p>
            <a:pPr algn="r"/>
            <a:r>
              <a:rPr lang="fr-FR" cap="all" dirty="0"/>
              <a:t>19/06/2025</a:t>
            </a:r>
          </a:p>
        </p:txBody>
      </p:sp>
      <p:pic>
        <p:nvPicPr>
          <p:cNvPr id="4" name="Image 3"/>
          <p:cNvPicPr>
            <a:picLocks noChangeAspect="1"/>
          </p:cNvPicPr>
          <p:nvPr/>
        </p:nvPicPr>
        <p:blipFill>
          <a:blip r:embed="rId4"/>
          <a:stretch>
            <a:fillRect/>
          </a:stretch>
        </p:blipFill>
        <p:spPr>
          <a:xfrm>
            <a:off x="5067349" y="1883331"/>
            <a:ext cx="4042341" cy="337867"/>
          </a:xfrm>
          <a:prstGeom prst="rect">
            <a:avLst/>
          </a:prstGeom>
          <a:effectLst>
            <a:softEdge rad="25400"/>
          </a:effectLst>
        </p:spPr>
      </p:pic>
      <p:sp>
        <p:nvSpPr>
          <p:cNvPr id="5" name="Ellipse 4"/>
          <p:cNvSpPr/>
          <p:nvPr/>
        </p:nvSpPr>
        <p:spPr>
          <a:xfrm>
            <a:off x="7083573" y="1811323"/>
            <a:ext cx="432048" cy="504056"/>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7515621" y="1800236"/>
            <a:ext cx="432048" cy="504056"/>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rot="5400000">
            <a:off x="7193733" y="1539425"/>
            <a:ext cx="174478" cy="28803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rot="5400000">
            <a:off x="7660084" y="1536653"/>
            <a:ext cx="168933" cy="28803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4"/>
          <a:stretch>
            <a:fillRect/>
          </a:stretch>
        </p:blipFill>
        <p:spPr>
          <a:xfrm>
            <a:off x="5022673" y="2695255"/>
            <a:ext cx="4042341" cy="337867"/>
          </a:xfrm>
          <a:prstGeom prst="rect">
            <a:avLst/>
          </a:prstGeom>
          <a:effectLst>
            <a:softEdge rad="25400"/>
          </a:effectLst>
        </p:spPr>
      </p:pic>
      <p:sp>
        <p:nvSpPr>
          <p:cNvPr id="13" name="Ellipse 12"/>
          <p:cNvSpPr/>
          <p:nvPr/>
        </p:nvSpPr>
        <p:spPr>
          <a:xfrm>
            <a:off x="5433096" y="2612160"/>
            <a:ext cx="432048" cy="504056"/>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rot="5400000">
            <a:off x="5561881" y="2359032"/>
            <a:ext cx="174478" cy="28803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6370445" y="4240268"/>
            <a:ext cx="1002358" cy="867506"/>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7342740" y="3326232"/>
            <a:ext cx="216024" cy="38810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7088520" y="3326233"/>
            <a:ext cx="196546" cy="35739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2"/>
          <p:cNvSpPr/>
          <p:nvPr/>
        </p:nvSpPr>
        <p:spPr>
          <a:xfrm rot="5400000">
            <a:off x="7376462" y="3181595"/>
            <a:ext cx="123712" cy="131031"/>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droite 23"/>
          <p:cNvSpPr/>
          <p:nvPr/>
        </p:nvSpPr>
        <p:spPr>
          <a:xfrm rot="5400000">
            <a:off x="7126901" y="3165474"/>
            <a:ext cx="119782" cy="131031"/>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droite 24"/>
          <p:cNvSpPr/>
          <p:nvPr/>
        </p:nvSpPr>
        <p:spPr>
          <a:xfrm rot="5400000">
            <a:off x="6803547" y="4066327"/>
            <a:ext cx="119782" cy="131031"/>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467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99792" y="24201"/>
            <a:ext cx="8424000" cy="519622"/>
          </a:xfrm>
        </p:spPr>
        <p:txBody>
          <a:bodyPr anchor="ctr" anchorCtr="0"/>
          <a:lstStyle/>
          <a:p>
            <a:r>
              <a:rPr lang="fr-FR" sz="2800" dirty="0"/>
              <a:t>Sommaire</a:t>
            </a:r>
          </a:p>
        </p:txBody>
      </p:sp>
      <p:sp>
        <p:nvSpPr>
          <p:cNvPr id="10" name="Espace réservé du texte 9"/>
          <p:cNvSpPr>
            <a:spLocks noGrp="1"/>
          </p:cNvSpPr>
          <p:nvPr>
            <p:ph type="body" sz="quarter" idx="13"/>
          </p:nvPr>
        </p:nvSpPr>
        <p:spPr>
          <a:xfrm>
            <a:off x="539552" y="1203598"/>
            <a:ext cx="7956414" cy="3312368"/>
          </a:xfrm>
        </p:spPr>
        <p:txBody>
          <a:bodyPr numCol="1" anchor="ctr" anchorCtr="0"/>
          <a:lstStyle/>
          <a:p>
            <a:pPr marL="363538" indent="-363538"/>
            <a:r>
              <a:rPr lang="fr-FR" sz="2000" dirty="0"/>
              <a:t>Objectifs de l’application</a:t>
            </a:r>
          </a:p>
          <a:p>
            <a:pPr marL="363538" indent="-363538"/>
            <a:r>
              <a:rPr lang="fr-FR" sz="2000" dirty="0"/>
              <a:t>Historique</a:t>
            </a:r>
          </a:p>
          <a:p>
            <a:pPr marL="363538" indent="-363538"/>
            <a:r>
              <a:rPr lang="fr-FR" sz="2000" dirty="0"/>
              <a:t>Concepts d’InfoSols et diffusion dans Géorisques</a:t>
            </a:r>
          </a:p>
          <a:p>
            <a:pPr marL="363538" indent="-363538"/>
            <a:r>
              <a:rPr lang="fr-FR" sz="2000" dirty="0"/>
              <a:t>Accompagnement</a:t>
            </a:r>
          </a:p>
          <a:p>
            <a:pPr marL="363538" indent="-363538"/>
            <a:r>
              <a:rPr lang="fr-FR" sz="2000" dirty="0"/>
              <a:t>Manipulation/démonstration de l’outil</a:t>
            </a:r>
          </a:p>
          <a:p>
            <a:pPr marL="363538" indent="-363538"/>
            <a:endParaRPr lang="fr-FR" sz="2000" dirty="0"/>
          </a:p>
        </p:txBody>
      </p:sp>
      <p:sp>
        <p:nvSpPr>
          <p:cNvPr id="21" name="Espace réservé du pied de page 20"/>
          <p:cNvSpPr>
            <a:spLocks noGrp="1"/>
          </p:cNvSpPr>
          <p:nvPr>
            <p:ph type="ftr" sz="quarter" idx="11"/>
          </p:nvPr>
        </p:nvSpPr>
        <p:spPr/>
        <p:txBody>
          <a:bodyPr/>
          <a:lstStyle/>
          <a:p>
            <a:r>
              <a:rPr lang="fr-FR" sz="700" dirty="0"/>
              <a:t>Bureau du sol et du sous-sol (DGPR/SRT/SDRCP/BSSS)</a:t>
            </a:r>
          </a:p>
        </p:txBody>
      </p:sp>
      <p:sp>
        <p:nvSpPr>
          <p:cNvPr id="7" name="Espace réservé de la date 6"/>
          <p:cNvSpPr>
            <a:spLocks noGrp="1"/>
          </p:cNvSpPr>
          <p:nvPr>
            <p:ph type="dt" sz="half" idx="10"/>
          </p:nvPr>
        </p:nvSpPr>
        <p:spPr/>
        <p:txBody>
          <a:bodyPr/>
          <a:lstStyle/>
          <a:p>
            <a:pPr algn="r"/>
            <a:fld id="{E6AA35EA-5406-420E-AA57-7AE46EDA3747}" type="datetime1">
              <a:rPr lang="fr-FR" cap="all" smtClean="0"/>
              <a:t>18/06/2025</a:t>
            </a:fld>
            <a:endParaRPr lang="fr-FR" cap="all" dirty="0"/>
          </a:p>
        </p:txBody>
      </p:sp>
    </p:spTree>
    <p:extLst>
      <p:ext uri="{BB962C8B-B14F-4D97-AF65-F5344CB8AC3E}">
        <p14:creationId xmlns:p14="http://schemas.microsoft.com/office/powerpoint/2010/main" val="120833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D0AA3-033B-A7A5-C37F-F880205B6411}"/>
            </a:ext>
          </a:extLst>
        </p:cNvPr>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CA6189B8-B65C-51AD-4A3A-2B7A24D1D26F}"/>
              </a:ext>
            </a:extLst>
          </p:cNvPr>
          <p:cNvSpPr>
            <a:spLocks noGrp="1"/>
          </p:cNvSpPr>
          <p:nvPr>
            <p:ph type="body" sz="quarter" idx="14"/>
          </p:nvPr>
        </p:nvSpPr>
        <p:spPr>
          <a:xfrm>
            <a:off x="35966" y="1263837"/>
            <a:ext cx="4824066" cy="1798984"/>
          </a:xfrm>
        </p:spPr>
        <p:txBody>
          <a:bodyPr anchor="ctr" anchorCtr="0"/>
          <a:lstStyle/>
          <a:p>
            <a:pPr algn="just">
              <a:spcAft>
                <a:spcPts val="0"/>
              </a:spcAft>
            </a:pPr>
            <a:r>
              <a:rPr lang="fr-FR" sz="1800" b="1" dirty="0"/>
              <a:t>1) Diffuser des informations à destination du grand public </a:t>
            </a:r>
            <a:r>
              <a:rPr lang="fr-FR" sz="1800" dirty="0"/>
              <a:t>concernant les sites et sols pollués via le site </a:t>
            </a:r>
            <a:r>
              <a:rPr lang="fr-FR" sz="1800" b="1" dirty="0"/>
              <a:t>Géorisques</a:t>
            </a:r>
            <a:r>
              <a:rPr lang="fr-FR" sz="1800" dirty="0"/>
              <a:t>. Il s’agit en partie d’</a:t>
            </a:r>
            <a:r>
              <a:rPr lang="fr-FR" sz="1800" b="1" dirty="0"/>
              <a:t>obligations de l’Etat </a:t>
            </a:r>
            <a:r>
              <a:rPr lang="fr-FR" sz="1800" dirty="0"/>
              <a:t>exigées par l’article L.125-6 du code de l’environnement.</a:t>
            </a:r>
          </a:p>
        </p:txBody>
      </p:sp>
      <p:sp>
        <p:nvSpPr>
          <p:cNvPr id="2" name="Espace réservé de la date 1">
            <a:extLst>
              <a:ext uri="{FF2B5EF4-FFF2-40B4-BE49-F238E27FC236}">
                <a16:creationId xmlns:a16="http://schemas.microsoft.com/office/drawing/2014/main" id="{51236154-FD98-D7C5-1141-A5DA63A70915}"/>
              </a:ext>
            </a:extLst>
          </p:cNvPr>
          <p:cNvSpPr>
            <a:spLocks noGrp="1"/>
          </p:cNvSpPr>
          <p:nvPr>
            <p:ph type="dt" sz="half" idx="10"/>
          </p:nvPr>
        </p:nvSpPr>
        <p:spPr/>
        <p:txBody>
          <a:bodyPr/>
          <a:lstStyle/>
          <a:p>
            <a:pPr algn="r"/>
            <a:fld id="{23026F03-7AF1-409F-850E-3DD961147E71}" type="datetime1">
              <a:rPr lang="fr-FR" cap="all" smtClean="0"/>
              <a:t>18/06/2025</a:t>
            </a:fld>
            <a:endParaRPr lang="fr-FR" cap="all" dirty="0"/>
          </a:p>
        </p:txBody>
      </p:sp>
      <p:sp>
        <p:nvSpPr>
          <p:cNvPr id="3" name="Espace réservé du pied de page 2">
            <a:extLst>
              <a:ext uri="{FF2B5EF4-FFF2-40B4-BE49-F238E27FC236}">
                <a16:creationId xmlns:a16="http://schemas.microsoft.com/office/drawing/2014/main" id="{337CFF8D-5A30-F560-CDBA-F0B0F9C289E0}"/>
              </a:ext>
            </a:extLst>
          </p:cNvPr>
          <p:cNvSpPr>
            <a:spLocks noGrp="1"/>
          </p:cNvSpPr>
          <p:nvPr>
            <p:ph type="ftr" sz="quarter" idx="11"/>
          </p:nvPr>
        </p:nvSpPr>
        <p:spPr/>
        <p:txBody>
          <a:bodyPr/>
          <a:lstStyle/>
          <a:p>
            <a:r>
              <a:rPr lang="fr-FR" sz="800" dirty="0"/>
              <a:t>Bureau du sol et du sous-sol (DGPR/SRT/SDRCP/BSSS)</a:t>
            </a:r>
          </a:p>
        </p:txBody>
      </p:sp>
      <p:sp>
        <p:nvSpPr>
          <p:cNvPr id="8" name="Titre 6">
            <a:extLst>
              <a:ext uri="{FF2B5EF4-FFF2-40B4-BE49-F238E27FC236}">
                <a16:creationId xmlns:a16="http://schemas.microsoft.com/office/drawing/2014/main" id="{7C73CBD7-CE0D-C68B-A46C-52C3B0B6F842}"/>
              </a:ext>
            </a:extLst>
          </p:cNvPr>
          <p:cNvSpPr txBox="1">
            <a:spLocks/>
          </p:cNvSpPr>
          <p:nvPr/>
        </p:nvSpPr>
        <p:spPr bwMode="gray">
          <a:xfrm>
            <a:off x="1691679" y="123478"/>
            <a:ext cx="5472609" cy="504056"/>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800" dirty="0"/>
              <a:t>1. Objectifs de l’application</a:t>
            </a:r>
          </a:p>
        </p:txBody>
      </p:sp>
      <p:sp>
        <p:nvSpPr>
          <p:cNvPr id="7" name="ZoneTexte 6">
            <a:extLst>
              <a:ext uri="{FF2B5EF4-FFF2-40B4-BE49-F238E27FC236}">
                <a16:creationId xmlns:a16="http://schemas.microsoft.com/office/drawing/2014/main" id="{F6359AD0-C176-E00C-788E-F7A8C651D98F}"/>
              </a:ext>
            </a:extLst>
          </p:cNvPr>
          <p:cNvSpPr txBox="1"/>
          <p:nvPr/>
        </p:nvSpPr>
        <p:spPr>
          <a:xfrm>
            <a:off x="1224379" y="3306685"/>
            <a:ext cx="3259009" cy="461665"/>
          </a:xfrm>
          <a:prstGeom prst="rect">
            <a:avLst/>
          </a:prstGeom>
          <a:solidFill>
            <a:schemeClr val="accent5">
              <a:lumMod val="20000"/>
              <a:lumOff val="80000"/>
            </a:schemeClr>
          </a:solidFill>
          <a:ln>
            <a:solidFill>
              <a:schemeClr val="tx2">
                <a:lumMod val="60000"/>
                <a:lumOff val="40000"/>
              </a:schemeClr>
            </a:solidFill>
          </a:ln>
        </p:spPr>
        <p:txBody>
          <a:bodyPr wrap="square" rtlCol="0">
            <a:spAutoFit/>
          </a:bodyPr>
          <a:lstStyle/>
          <a:p>
            <a:pPr algn="ctr"/>
            <a:r>
              <a:rPr lang="fr-FR" sz="1200" dirty="0"/>
              <a:t>Information de l’administration sur une pollution suspectée ou avérée (BASOL)</a:t>
            </a:r>
          </a:p>
        </p:txBody>
      </p:sp>
      <p:sp>
        <p:nvSpPr>
          <p:cNvPr id="11" name="ZoneTexte 10">
            <a:extLst>
              <a:ext uri="{FF2B5EF4-FFF2-40B4-BE49-F238E27FC236}">
                <a16:creationId xmlns:a16="http://schemas.microsoft.com/office/drawing/2014/main" id="{3CAE9D26-279D-C294-3A96-345AECEFCFA1}"/>
              </a:ext>
            </a:extLst>
          </p:cNvPr>
          <p:cNvSpPr txBox="1"/>
          <p:nvPr/>
        </p:nvSpPr>
        <p:spPr>
          <a:xfrm>
            <a:off x="3835785" y="2927458"/>
            <a:ext cx="981672" cy="276999"/>
          </a:xfrm>
          <a:prstGeom prst="rect">
            <a:avLst/>
          </a:prstGeom>
          <a:solidFill>
            <a:schemeClr val="tx2">
              <a:lumMod val="60000"/>
              <a:lumOff val="40000"/>
            </a:schemeClr>
          </a:solidFill>
        </p:spPr>
        <p:txBody>
          <a:bodyPr wrap="square" rtlCol="0">
            <a:spAutoFit/>
          </a:bodyPr>
          <a:lstStyle/>
          <a:p>
            <a:pPr algn="ctr"/>
            <a:r>
              <a:rPr lang="fr-FR" sz="1200" dirty="0">
                <a:solidFill>
                  <a:schemeClr val="bg1"/>
                </a:solidFill>
              </a:rPr>
              <a:t>CASIAS</a:t>
            </a:r>
          </a:p>
        </p:txBody>
      </p:sp>
      <p:sp>
        <p:nvSpPr>
          <p:cNvPr id="16" name="ZoneTexte 15">
            <a:extLst>
              <a:ext uri="{FF2B5EF4-FFF2-40B4-BE49-F238E27FC236}">
                <a16:creationId xmlns:a16="http://schemas.microsoft.com/office/drawing/2014/main" id="{2FA5843D-8298-F8E5-490B-2358668F3DBA}"/>
              </a:ext>
            </a:extLst>
          </p:cNvPr>
          <p:cNvSpPr txBox="1"/>
          <p:nvPr/>
        </p:nvSpPr>
        <p:spPr>
          <a:xfrm>
            <a:off x="3707904" y="4227828"/>
            <a:ext cx="1152128" cy="276999"/>
          </a:xfrm>
          <a:prstGeom prst="rect">
            <a:avLst/>
          </a:prstGeom>
          <a:solidFill>
            <a:srgbClr val="FFC000"/>
          </a:solidFill>
        </p:spPr>
        <p:txBody>
          <a:bodyPr wrap="square" rtlCol="0">
            <a:spAutoFit/>
          </a:bodyPr>
          <a:lstStyle/>
          <a:p>
            <a:pPr algn="ctr"/>
            <a:r>
              <a:rPr lang="fr-FR" sz="1200" dirty="0"/>
              <a:t> SUP SSP</a:t>
            </a:r>
          </a:p>
        </p:txBody>
      </p:sp>
      <p:pic>
        <p:nvPicPr>
          <p:cNvPr id="13" name="Image 12">
            <a:extLst>
              <a:ext uri="{FF2B5EF4-FFF2-40B4-BE49-F238E27FC236}">
                <a16:creationId xmlns:a16="http://schemas.microsoft.com/office/drawing/2014/main" id="{6B0A7A9A-8897-EA91-B86F-88AACC219712}"/>
              </a:ext>
            </a:extLst>
          </p:cNvPr>
          <p:cNvPicPr>
            <a:picLocks noChangeAspect="1"/>
          </p:cNvPicPr>
          <p:nvPr/>
        </p:nvPicPr>
        <p:blipFill>
          <a:blip r:embed="rId3"/>
          <a:stretch>
            <a:fillRect/>
          </a:stretch>
        </p:blipFill>
        <p:spPr>
          <a:xfrm>
            <a:off x="5038401" y="1083998"/>
            <a:ext cx="4105599" cy="3936024"/>
          </a:xfrm>
          <a:prstGeom prst="rect">
            <a:avLst/>
          </a:prstGeom>
          <a:ln>
            <a:solidFill>
              <a:schemeClr val="accent1"/>
            </a:solidFill>
          </a:ln>
        </p:spPr>
      </p:pic>
      <p:sp>
        <p:nvSpPr>
          <p:cNvPr id="21" name="ZoneTexte 20">
            <a:extLst>
              <a:ext uri="{FF2B5EF4-FFF2-40B4-BE49-F238E27FC236}">
                <a16:creationId xmlns:a16="http://schemas.microsoft.com/office/drawing/2014/main" id="{ABE4EDE8-12D6-B909-8A95-B127B19F7328}"/>
              </a:ext>
            </a:extLst>
          </p:cNvPr>
          <p:cNvSpPr txBox="1"/>
          <p:nvPr/>
        </p:nvSpPr>
        <p:spPr>
          <a:xfrm>
            <a:off x="971599" y="742561"/>
            <a:ext cx="6408713" cy="369332"/>
          </a:xfrm>
          <a:prstGeom prst="rect">
            <a:avLst/>
          </a:prstGeom>
          <a:noFill/>
        </p:spPr>
        <p:txBody>
          <a:bodyPr wrap="square" rtlCol="0">
            <a:spAutoFit/>
          </a:bodyPr>
          <a:lstStyle/>
          <a:p>
            <a:r>
              <a:rPr lang="fr-FR" sz="1800" dirty="0"/>
              <a:t>L’application</a:t>
            </a:r>
            <a:r>
              <a:rPr lang="fr-FR" sz="1800" b="1" dirty="0"/>
              <a:t> </a:t>
            </a:r>
            <a:r>
              <a:rPr lang="fr-FR" sz="1800" b="1" dirty="0" err="1"/>
              <a:t>InfoSols</a:t>
            </a:r>
            <a:r>
              <a:rPr lang="fr-FR" sz="1800" b="1" dirty="0"/>
              <a:t> </a:t>
            </a:r>
            <a:r>
              <a:rPr lang="fr-FR" sz="1800" dirty="0"/>
              <a:t>a deux objectifs principaux:</a:t>
            </a:r>
            <a:endParaRPr lang="fr-FR" dirty="0"/>
          </a:p>
        </p:txBody>
      </p:sp>
      <p:sp>
        <p:nvSpPr>
          <p:cNvPr id="5" name="Flèche droite 4">
            <a:extLst>
              <a:ext uri="{FF2B5EF4-FFF2-40B4-BE49-F238E27FC236}">
                <a16:creationId xmlns:a16="http://schemas.microsoft.com/office/drawing/2014/main" id="{C2B243EF-2E7C-3C97-257D-EAD21A26B7BA}"/>
              </a:ext>
            </a:extLst>
          </p:cNvPr>
          <p:cNvSpPr/>
          <p:nvPr/>
        </p:nvSpPr>
        <p:spPr>
          <a:xfrm>
            <a:off x="4529425" y="3461451"/>
            <a:ext cx="576064" cy="144016"/>
          </a:xfrm>
          <a:prstGeom prst="rightArrow">
            <a:avLst/>
          </a:prstGeom>
          <a:solidFill>
            <a:schemeClr val="accent5">
              <a:lumMod val="20000"/>
              <a:lumOff val="80000"/>
            </a:schemeClr>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2">
            <a:extLst>
              <a:ext uri="{FF2B5EF4-FFF2-40B4-BE49-F238E27FC236}">
                <a16:creationId xmlns:a16="http://schemas.microsoft.com/office/drawing/2014/main" id="{E154AAEE-3EF5-4419-CC49-E042B6005FDC}"/>
              </a:ext>
            </a:extLst>
          </p:cNvPr>
          <p:cNvCxnSpPr/>
          <p:nvPr/>
        </p:nvCxnSpPr>
        <p:spPr>
          <a:xfrm>
            <a:off x="4819572" y="3062822"/>
            <a:ext cx="400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9DB6E55D-0D35-CD2B-7D38-FD045CC2481F}"/>
              </a:ext>
            </a:extLst>
          </p:cNvPr>
          <p:cNvSpPr txBox="1"/>
          <p:nvPr/>
        </p:nvSpPr>
        <p:spPr>
          <a:xfrm>
            <a:off x="3707904" y="3879663"/>
            <a:ext cx="1152128" cy="276999"/>
          </a:xfrm>
          <a:prstGeom prst="rect">
            <a:avLst/>
          </a:prstGeom>
          <a:solidFill>
            <a:schemeClr val="accent3">
              <a:lumMod val="40000"/>
              <a:lumOff val="60000"/>
            </a:schemeClr>
          </a:solidFill>
        </p:spPr>
        <p:txBody>
          <a:bodyPr wrap="square" rtlCol="0">
            <a:spAutoFit/>
          </a:bodyPr>
          <a:lstStyle/>
          <a:p>
            <a:pPr algn="ctr"/>
            <a:r>
              <a:rPr lang="fr-FR" sz="1200" dirty="0"/>
              <a:t> SIS</a:t>
            </a:r>
          </a:p>
        </p:txBody>
      </p:sp>
    </p:spTree>
    <p:extLst>
      <p:ext uri="{BB962C8B-B14F-4D97-AF65-F5344CB8AC3E}">
        <p14:creationId xmlns:p14="http://schemas.microsoft.com/office/powerpoint/2010/main" val="329602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4948A245-6498-4EDB-B8B4-B14EA8893B71}"/>
              </a:ext>
            </a:extLst>
          </p:cNvPr>
          <p:cNvSpPr txBox="1"/>
          <p:nvPr/>
        </p:nvSpPr>
        <p:spPr>
          <a:xfrm>
            <a:off x="143996" y="1974555"/>
            <a:ext cx="9036496" cy="3056414"/>
          </a:xfrm>
          <a:prstGeom prst="rect">
            <a:avLst/>
          </a:prstGeom>
          <a:noFill/>
        </p:spPr>
        <p:txBody>
          <a:bodyPr wrap="square">
            <a:spAutoFit/>
          </a:bodyPr>
          <a:lstStyle/>
          <a:p>
            <a:pPr algn="just">
              <a:lnSpc>
                <a:spcPct val="107000"/>
              </a:lnSpc>
              <a:spcAft>
                <a:spcPts val="800"/>
              </a:spcAft>
            </a:pPr>
            <a:r>
              <a:rPr lang="fr-FR" sz="1200" b="1" dirty="0">
                <a:effectLst/>
                <a:ea typeface="Calibri" panose="020F0502020204030204" pitchFamily="34" charset="0"/>
                <a:cs typeface="Tahoma" panose="020B0604030504040204" pitchFamily="34" charset="0"/>
              </a:rPr>
              <a:t>Création d’instructions</a:t>
            </a:r>
            <a:r>
              <a:rPr lang="fr-FR" sz="1200" dirty="0">
                <a:effectLst/>
                <a:ea typeface="Calibri" panose="020F0502020204030204" pitchFamily="34" charset="0"/>
                <a:cs typeface="Tahoma" panose="020B0604030504040204" pitchFamily="34" charset="0"/>
              </a:rPr>
              <a:t> : </a:t>
            </a:r>
            <a:r>
              <a:rPr lang="fr-FR" sz="1200" dirty="0">
                <a:ea typeface="Calibri" panose="020F0502020204030204" pitchFamily="34" charset="0"/>
                <a:cs typeface="Tahoma" panose="020B0604030504040204" pitchFamily="34" charset="0"/>
              </a:rPr>
              <a:t>Actions de l’administration pour gérer une pollution des sols suspectée ou avérée, pendant la période d’exploitation ou au moment de la cessation d’activité, en complément de ce qui est saisi dans GUN et dans le but de rendre cette information publique dans Géorisques (= BASOL). </a:t>
            </a:r>
          </a:p>
          <a:p>
            <a:pPr algn="just">
              <a:lnSpc>
                <a:spcPct val="107000"/>
              </a:lnSpc>
              <a:spcAft>
                <a:spcPts val="800"/>
              </a:spcAft>
            </a:pPr>
            <a:r>
              <a:rPr lang="fr-FR" sz="1200" b="1" dirty="0">
                <a:effectLst/>
                <a:ea typeface="Calibri" panose="020F0502020204030204" pitchFamily="34" charset="0"/>
                <a:cs typeface="Tahoma" panose="020B0604030504040204" pitchFamily="34" charset="0"/>
              </a:rPr>
              <a:t>Mise à jour des instructions</a:t>
            </a:r>
            <a:r>
              <a:rPr lang="fr-FR" sz="1200" dirty="0">
                <a:effectLst/>
                <a:ea typeface="Calibri" panose="020F0502020204030204" pitchFamily="34" charset="0"/>
                <a:cs typeface="Tahoma" panose="020B0604030504040204" pitchFamily="34" charset="0"/>
              </a:rPr>
              <a:t> : Les instructions sont mises à jour au fil de l’eau, au gré des nouvelles informations entrantes ou des nouvelles actions menées par l’administration.</a:t>
            </a:r>
          </a:p>
          <a:p>
            <a:pPr algn="just">
              <a:lnSpc>
                <a:spcPct val="107000"/>
              </a:lnSpc>
            </a:pPr>
            <a:r>
              <a:rPr lang="fr-FR" sz="1200" b="1" dirty="0">
                <a:effectLst/>
                <a:ea typeface="Calibri" panose="020F0502020204030204" pitchFamily="34" charset="0"/>
                <a:cs typeface="Tahoma" panose="020B0604030504040204" pitchFamily="34" charset="0"/>
              </a:rPr>
              <a:t>Clôture des instructions</a:t>
            </a:r>
            <a:r>
              <a:rPr lang="fr-FR" sz="1200" dirty="0">
                <a:effectLst/>
                <a:ea typeface="Calibri" panose="020F0502020204030204" pitchFamily="34" charset="0"/>
                <a:cs typeface="Tahoma" panose="020B0604030504040204" pitchFamily="34" charset="0"/>
              </a:rPr>
              <a:t> = L’administration ne mène plus d’actions sur le site :</a:t>
            </a:r>
          </a:p>
          <a:p>
            <a:pPr marL="342900" lvl="0" indent="-342900" algn="just">
              <a:lnSpc>
                <a:spcPct val="107000"/>
              </a:lnSpc>
              <a:buFont typeface="Calibri" panose="020F0502020204030204" pitchFamily="34" charset="0"/>
              <a:buChar char="-"/>
            </a:pPr>
            <a:r>
              <a:rPr lang="fr-FR" sz="1200" dirty="0">
                <a:effectLst/>
                <a:ea typeface="Calibri" panose="020F0502020204030204" pitchFamily="34" charset="0"/>
                <a:cs typeface="Tahoma" panose="020B0604030504040204" pitchFamily="34" charset="0"/>
              </a:rPr>
              <a:t>Fin des travaux de réhabilitation : ATTES-travaux + 2 mois (sans suites)</a:t>
            </a:r>
          </a:p>
          <a:p>
            <a:pPr marL="342900" lvl="0" indent="-342900" algn="just">
              <a:lnSpc>
                <a:spcPct val="107000"/>
              </a:lnSpc>
              <a:buFont typeface="Calibri" panose="020F0502020204030204" pitchFamily="34" charset="0"/>
              <a:buChar char="-"/>
            </a:pPr>
            <a:r>
              <a:rPr lang="fr-FR" sz="1200" dirty="0">
                <a:effectLst/>
                <a:ea typeface="Calibri" panose="020F0502020204030204" pitchFamily="34" charset="0"/>
                <a:cs typeface="Tahoma" panose="020B0604030504040204" pitchFamily="34" charset="0"/>
              </a:rPr>
              <a:t>Arrêt de la surveillance des milieux après réhabilitation </a:t>
            </a:r>
          </a:p>
          <a:p>
            <a:pPr marL="342900" lvl="0" indent="-342900">
              <a:lnSpc>
                <a:spcPct val="107000"/>
              </a:lnSpc>
              <a:spcAft>
                <a:spcPts val="800"/>
              </a:spcAft>
              <a:buFont typeface="Calibri" panose="020F0502020204030204" pitchFamily="34" charset="0"/>
              <a:buChar char="-"/>
            </a:pPr>
            <a:r>
              <a:rPr lang="fr-FR" sz="1200" dirty="0">
                <a:effectLst/>
                <a:ea typeface="Calibri" panose="020F0502020204030204" pitchFamily="34" charset="0"/>
                <a:cs typeface="Tahoma" panose="020B0604030504040204" pitchFamily="34" charset="0"/>
              </a:rPr>
              <a:t>Disparition du responsable de la pollution sans que la réhabilitation ne soit achevée avec intervention ADEME sans suite ou sans intervention ADEME (=&gt; information collectivité et propriétaire) </a:t>
            </a:r>
          </a:p>
          <a:p>
            <a:pPr lvl="0">
              <a:lnSpc>
                <a:spcPct val="107000"/>
              </a:lnSpc>
              <a:spcAft>
                <a:spcPts val="800"/>
              </a:spcAft>
            </a:pPr>
            <a:r>
              <a:rPr lang="fr-FR" sz="1200" dirty="0">
                <a:effectLst/>
                <a:ea typeface="Calibri" panose="020F0502020204030204" pitchFamily="34" charset="0"/>
                <a:cs typeface="Tahoma" panose="020B0604030504040204" pitchFamily="34" charset="0"/>
              </a:rPr>
              <a:t>Fin de la réhabilitation : </a:t>
            </a:r>
            <a:r>
              <a:rPr lang="fr-FR" sz="1200" b="1" dirty="0">
                <a:effectLst/>
                <a:ea typeface="Calibri" panose="020F0502020204030204" pitchFamily="34" charset="0"/>
                <a:cs typeface="Tahoma" panose="020B0604030504040204" pitchFamily="34" charset="0"/>
              </a:rPr>
              <a:t>Classification des parcelles (SIS, SUP, RUP, RUCPE, PIG, Banalisé) </a:t>
            </a:r>
            <a:r>
              <a:rPr lang="fr-FR" sz="1200" dirty="0">
                <a:effectLst/>
                <a:ea typeface="Calibri" panose="020F0502020204030204" pitchFamily="34" charset="0"/>
                <a:cs typeface="Tahoma" panose="020B0604030504040204" pitchFamily="34" charset="0"/>
              </a:rPr>
              <a:t>– la plupart du temps prise d’un acte réglementaire</a:t>
            </a:r>
          </a:p>
          <a:p>
            <a:pPr lvl="0">
              <a:lnSpc>
                <a:spcPct val="107000"/>
              </a:lnSpc>
              <a:spcAft>
                <a:spcPts val="800"/>
              </a:spcAft>
            </a:pPr>
            <a:r>
              <a:rPr lang="fr-FR" sz="1200" b="1" dirty="0">
                <a:effectLst/>
                <a:ea typeface="Calibri" panose="020F0502020204030204" pitchFamily="34" charset="0"/>
                <a:cs typeface="Tahoma" panose="020B0604030504040204" pitchFamily="34" charset="0"/>
              </a:rPr>
              <a:t> </a:t>
            </a:r>
          </a:p>
        </p:txBody>
      </p:sp>
      <p:sp>
        <p:nvSpPr>
          <p:cNvPr id="2" name="Espace réservé de la date 1"/>
          <p:cNvSpPr>
            <a:spLocks noGrp="1"/>
          </p:cNvSpPr>
          <p:nvPr>
            <p:ph type="dt" sz="half" idx="10"/>
          </p:nvPr>
        </p:nvSpPr>
        <p:spPr/>
        <p:txBody>
          <a:bodyPr/>
          <a:lstStyle/>
          <a:p>
            <a:pPr algn="r"/>
            <a:fld id="{23026F03-7AF1-409F-850E-3DD961147E71}" type="datetime1">
              <a:rPr lang="fr-FR" cap="all" smtClean="0"/>
              <a:t>18/06/2025</a:t>
            </a:fld>
            <a:endParaRPr lang="fr-FR" cap="all" dirty="0"/>
          </a:p>
        </p:txBody>
      </p:sp>
      <p:sp>
        <p:nvSpPr>
          <p:cNvPr id="3" name="Espace réservé du pied de page 2"/>
          <p:cNvSpPr>
            <a:spLocks noGrp="1"/>
          </p:cNvSpPr>
          <p:nvPr>
            <p:ph type="ftr" sz="quarter" idx="11"/>
          </p:nvPr>
        </p:nvSpPr>
        <p:spPr/>
        <p:txBody>
          <a:bodyPr/>
          <a:lstStyle/>
          <a:p>
            <a:r>
              <a:rPr lang="fr-FR" sz="800" dirty="0"/>
              <a:t>Bureau du sol et du sous-sol (DGPR/SRT/SDRCP/BSSS)</a:t>
            </a:r>
          </a:p>
        </p:txBody>
      </p:sp>
      <p:sp>
        <p:nvSpPr>
          <p:cNvPr id="8" name="Titre 6"/>
          <p:cNvSpPr txBox="1">
            <a:spLocks/>
          </p:cNvSpPr>
          <p:nvPr/>
        </p:nvSpPr>
        <p:spPr bwMode="gray">
          <a:xfrm>
            <a:off x="1691679" y="123478"/>
            <a:ext cx="5472609" cy="504056"/>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800" dirty="0"/>
              <a:t>1. Objectifs de l’application</a:t>
            </a:r>
          </a:p>
        </p:txBody>
      </p:sp>
      <p:pic>
        <p:nvPicPr>
          <p:cNvPr id="12" name="Image 11">
            <a:extLst>
              <a:ext uri="{FF2B5EF4-FFF2-40B4-BE49-F238E27FC236}">
                <a16:creationId xmlns:a16="http://schemas.microsoft.com/office/drawing/2014/main" id="{2319B79B-FFF4-468A-B7C5-F6EC637175E1}"/>
              </a:ext>
            </a:extLst>
          </p:cNvPr>
          <p:cNvPicPr>
            <a:picLocks noChangeAspect="1"/>
          </p:cNvPicPr>
          <p:nvPr/>
        </p:nvPicPr>
        <p:blipFill>
          <a:blip r:embed="rId3"/>
          <a:stretch>
            <a:fillRect/>
          </a:stretch>
        </p:blipFill>
        <p:spPr>
          <a:xfrm>
            <a:off x="0" y="0"/>
            <a:ext cx="971599" cy="784760"/>
          </a:xfrm>
          <a:prstGeom prst="rect">
            <a:avLst/>
          </a:prstGeom>
        </p:spPr>
      </p:pic>
      <p:sp>
        <p:nvSpPr>
          <p:cNvPr id="13" name="ZoneTexte 12">
            <a:extLst>
              <a:ext uri="{FF2B5EF4-FFF2-40B4-BE49-F238E27FC236}">
                <a16:creationId xmlns:a16="http://schemas.microsoft.com/office/drawing/2014/main" id="{935D334A-8B49-4C54-ABA2-75865D2A31F4}"/>
              </a:ext>
            </a:extLst>
          </p:cNvPr>
          <p:cNvSpPr txBox="1"/>
          <p:nvPr/>
        </p:nvSpPr>
        <p:spPr>
          <a:xfrm>
            <a:off x="1115616" y="767926"/>
            <a:ext cx="6408713" cy="369332"/>
          </a:xfrm>
          <a:prstGeom prst="rect">
            <a:avLst/>
          </a:prstGeom>
          <a:noFill/>
        </p:spPr>
        <p:txBody>
          <a:bodyPr wrap="square" rtlCol="0">
            <a:spAutoFit/>
          </a:bodyPr>
          <a:lstStyle/>
          <a:p>
            <a:r>
              <a:rPr lang="fr-FR" sz="1800" dirty="0"/>
              <a:t>L’application</a:t>
            </a:r>
            <a:r>
              <a:rPr lang="fr-FR" sz="1800" b="1" dirty="0"/>
              <a:t> </a:t>
            </a:r>
            <a:r>
              <a:rPr lang="fr-FR" sz="1800" b="1" dirty="0" err="1"/>
              <a:t>InfoSols</a:t>
            </a:r>
            <a:r>
              <a:rPr lang="fr-FR" sz="1800" b="1" dirty="0"/>
              <a:t> </a:t>
            </a:r>
            <a:r>
              <a:rPr lang="fr-FR" sz="1800" dirty="0"/>
              <a:t>a deux objectifs principaux:</a:t>
            </a:r>
            <a:endParaRPr lang="fr-FR" dirty="0"/>
          </a:p>
        </p:txBody>
      </p:sp>
      <p:sp>
        <p:nvSpPr>
          <p:cNvPr id="9" name="Espace réservé du texte 8"/>
          <p:cNvSpPr>
            <a:spLocks noGrp="1"/>
          </p:cNvSpPr>
          <p:nvPr>
            <p:ph type="body" sz="quarter" idx="14"/>
          </p:nvPr>
        </p:nvSpPr>
        <p:spPr>
          <a:xfrm>
            <a:off x="360000" y="1235280"/>
            <a:ext cx="8604488" cy="637797"/>
          </a:xfrm>
        </p:spPr>
        <p:txBody>
          <a:bodyPr anchor="ctr" anchorCtr="0"/>
          <a:lstStyle/>
          <a:p>
            <a:pPr>
              <a:spcAft>
                <a:spcPts val="0"/>
              </a:spcAft>
            </a:pPr>
            <a:r>
              <a:rPr lang="fr-FR" sz="1600" dirty="0"/>
              <a:t>2) </a:t>
            </a:r>
            <a:r>
              <a:rPr lang="fr-FR" sz="1600" b="1" dirty="0"/>
              <a:t>Permettre à l’inspection des installations classées de faire un suivi des affaires concernant des sites et sols pollués.</a:t>
            </a:r>
          </a:p>
        </p:txBody>
      </p:sp>
    </p:spTree>
    <p:extLst>
      <p:ext uri="{BB962C8B-B14F-4D97-AF65-F5344CB8AC3E}">
        <p14:creationId xmlns:p14="http://schemas.microsoft.com/office/powerpoint/2010/main" val="1974501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691680" y="123478"/>
            <a:ext cx="5472609" cy="504056"/>
          </a:xfrm>
        </p:spPr>
        <p:txBody>
          <a:bodyPr anchor="ctr" anchorCtr="0"/>
          <a:lstStyle/>
          <a:p>
            <a:r>
              <a:rPr lang="fr-FR" sz="2800" dirty="0"/>
              <a:t>2. Historique</a:t>
            </a:r>
          </a:p>
        </p:txBody>
      </p:sp>
      <p:sp>
        <p:nvSpPr>
          <p:cNvPr id="9" name="Espace réservé du texte 8"/>
          <p:cNvSpPr>
            <a:spLocks noGrp="1"/>
          </p:cNvSpPr>
          <p:nvPr>
            <p:ph type="body" sz="quarter" idx="14"/>
          </p:nvPr>
        </p:nvSpPr>
        <p:spPr>
          <a:xfrm>
            <a:off x="359998" y="843558"/>
            <a:ext cx="6227593" cy="3816424"/>
          </a:xfrm>
        </p:spPr>
        <p:txBody>
          <a:bodyPr anchor="ctr" anchorCtr="0"/>
          <a:lstStyle/>
          <a:p>
            <a:pPr>
              <a:spcAft>
                <a:spcPts val="600"/>
              </a:spcAft>
            </a:pPr>
            <a:r>
              <a:rPr lang="fr-FR" sz="1600" b="1" dirty="0"/>
              <a:t>Plusieurs bases de données </a:t>
            </a:r>
            <a:r>
              <a:rPr lang="fr-FR" sz="1600" dirty="0"/>
              <a:t>ministérielles relatives aux sites et sols pollués coexistaient:</a:t>
            </a:r>
          </a:p>
          <a:p>
            <a:pPr marL="361950" indent="-269875">
              <a:spcBef>
                <a:spcPts val="600"/>
              </a:spcBef>
              <a:spcAft>
                <a:spcPts val="0"/>
              </a:spcAft>
              <a:buFont typeface="Wingdings" panose="05000000000000000000" pitchFamily="2" charset="2"/>
              <a:buChar char="Ø"/>
              <a:tabLst>
                <a:tab pos="361950" algn="l"/>
              </a:tabLst>
            </a:pPr>
            <a:r>
              <a:rPr lang="fr-FR" sz="1400" b="1" dirty="0"/>
              <a:t>BASIAS</a:t>
            </a:r>
            <a:r>
              <a:rPr lang="fr-FR" sz="1400" dirty="0"/>
              <a:t>, l’inventaire historique des anciens sites industriels et activités de service</a:t>
            </a:r>
          </a:p>
          <a:p>
            <a:pPr marL="361950" indent="-269875">
              <a:spcBef>
                <a:spcPts val="600"/>
              </a:spcBef>
              <a:spcAft>
                <a:spcPts val="0"/>
              </a:spcAft>
              <a:buFont typeface="Wingdings" panose="05000000000000000000" pitchFamily="2" charset="2"/>
              <a:buChar char="Ø"/>
              <a:tabLst>
                <a:tab pos="361950" algn="l"/>
              </a:tabLst>
            </a:pPr>
            <a:r>
              <a:rPr lang="fr-FR" sz="1400" dirty="0"/>
              <a:t>La Base de données </a:t>
            </a:r>
            <a:r>
              <a:rPr lang="fr-FR" sz="1400" b="1" dirty="0"/>
              <a:t>BASOL</a:t>
            </a:r>
            <a:r>
              <a:rPr lang="fr-FR" sz="1400" dirty="0"/>
              <a:t> sur les sites et sols pollués (ou potentiellement pollués) appelant une action des pouvoirs publics, à titre préventif ou curatif</a:t>
            </a:r>
          </a:p>
          <a:p>
            <a:pPr marL="361950" indent="-269875">
              <a:spcBef>
                <a:spcPts val="600"/>
              </a:spcBef>
              <a:spcAft>
                <a:spcPts val="0"/>
              </a:spcAft>
              <a:buFont typeface="Wingdings" panose="05000000000000000000" pitchFamily="2" charset="2"/>
              <a:buChar char="Ø"/>
              <a:tabLst>
                <a:tab pos="361950" algn="l"/>
              </a:tabLst>
            </a:pPr>
            <a:r>
              <a:rPr lang="fr-FR" sz="1400" dirty="0"/>
              <a:t>L’</a:t>
            </a:r>
            <a:r>
              <a:rPr lang="fr-FR" sz="1400" b="1" dirty="0"/>
              <a:t>application SIS </a:t>
            </a:r>
            <a:r>
              <a:rPr lang="fr-FR" sz="1400" dirty="0"/>
              <a:t>recensant les terrains où l’État a connaissance d’une pollution des sols justifiant (notamment en cas de changement d’usage) la réalisation d’études de sols et de mesures de gestion de la pollution pour préserver la sécurité, la santé ou la salubrité publique et l’environnement</a:t>
            </a:r>
          </a:p>
          <a:p>
            <a:pPr marL="361950" indent="-269875">
              <a:spcBef>
                <a:spcPts val="600"/>
              </a:spcBef>
              <a:spcAft>
                <a:spcPts val="0"/>
              </a:spcAft>
              <a:buFont typeface="Wingdings" panose="05000000000000000000" pitchFamily="2" charset="2"/>
              <a:buChar char="Ø"/>
              <a:tabLst>
                <a:tab pos="361950" algn="l"/>
              </a:tabLst>
            </a:pPr>
            <a:endParaRPr lang="fr-FR" sz="700" dirty="0"/>
          </a:p>
          <a:p>
            <a:pPr>
              <a:spcAft>
                <a:spcPts val="0"/>
              </a:spcAft>
              <a:tabLst>
                <a:tab pos="542925" algn="l"/>
              </a:tabLst>
            </a:pPr>
            <a:r>
              <a:rPr lang="fr-FR" sz="1600" dirty="0"/>
              <a:t>Par ailleurs, </a:t>
            </a:r>
            <a:r>
              <a:rPr lang="fr-FR" sz="1600" b="1" dirty="0"/>
              <a:t>d’autres bases de données </a:t>
            </a:r>
            <a:r>
              <a:rPr lang="fr-FR" sz="1600" dirty="0"/>
              <a:t>(comme GUN) peuvent contenir des informations sur les sites et sols pollués.</a:t>
            </a:r>
          </a:p>
        </p:txBody>
      </p:sp>
      <p:sp>
        <p:nvSpPr>
          <p:cNvPr id="2" name="Espace réservé de la date 1"/>
          <p:cNvSpPr>
            <a:spLocks noGrp="1"/>
          </p:cNvSpPr>
          <p:nvPr>
            <p:ph type="dt" sz="half" idx="10"/>
          </p:nvPr>
        </p:nvSpPr>
        <p:spPr/>
        <p:txBody>
          <a:bodyPr/>
          <a:lstStyle/>
          <a:p>
            <a:pPr algn="r"/>
            <a:fld id="{AABB4019-A54E-4BDB-93E1-BDD30AB733C4}" type="datetime1">
              <a:rPr lang="fr-FR" cap="all" smtClean="0"/>
              <a:t>18/06/2025</a:t>
            </a:fld>
            <a:endParaRPr lang="fr-FR" cap="all" dirty="0"/>
          </a:p>
        </p:txBody>
      </p:sp>
      <p:sp>
        <p:nvSpPr>
          <p:cNvPr id="3" name="Espace réservé du pied de page 2"/>
          <p:cNvSpPr>
            <a:spLocks noGrp="1"/>
          </p:cNvSpPr>
          <p:nvPr>
            <p:ph type="ftr" sz="quarter" idx="11"/>
          </p:nvPr>
        </p:nvSpPr>
        <p:spPr/>
        <p:txBody>
          <a:bodyPr/>
          <a:lstStyle/>
          <a:p>
            <a:r>
              <a:rPr lang="fr-FR" sz="800" dirty="0"/>
              <a:t>Bureau du sol et du sous-sol (DGPR/SRT/SDRCP/BSSS)</a:t>
            </a:r>
          </a:p>
        </p:txBody>
      </p:sp>
      <p:graphicFrame>
        <p:nvGraphicFramePr>
          <p:cNvPr id="6" name="Diagramme 5"/>
          <p:cNvGraphicFramePr/>
          <p:nvPr/>
        </p:nvGraphicFramePr>
        <p:xfrm>
          <a:off x="6335728" y="1537836"/>
          <a:ext cx="2448272" cy="3445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 7"/>
          <p:cNvPicPr>
            <a:picLocks noChangeAspect="1"/>
          </p:cNvPicPr>
          <p:nvPr/>
        </p:nvPicPr>
        <p:blipFill>
          <a:blip r:embed="rId8"/>
          <a:stretch>
            <a:fillRect/>
          </a:stretch>
        </p:blipFill>
        <p:spPr>
          <a:xfrm>
            <a:off x="7181170" y="1345575"/>
            <a:ext cx="637750" cy="850334"/>
          </a:xfrm>
          <a:prstGeom prst="rect">
            <a:avLst/>
          </a:prstGeom>
        </p:spPr>
      </p:pic>
      <p:sp>
        <p:nvSpPr>
          <p:cNvPr id="10" name="Flèche courbée vers la gauche 9"/>
          <p:cNvSpPr/>
          <p:nvPr/>
        </p:nvSpPr>
        <p:spPr>
          <a:xfrm>
            <a:off x="7902390" y="1851670"/>
            <a:ext cx="288032" cy="44729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1" name="Image 10"/>
          <p:cNvPicPr>
            <a:picLocks noChangeAspect="1"/>
          </p:cNvPicPr>
          <p:nvPr/>
        </p:nvPicPr>
        <p:blipFill>
          <a:blip r:embed="rId9"/>
          <a:stretch>
            <a:fillRect/>
          </a:stretch>
        </p:blipFill>
        <p:spPr>
          <a:xfrm>
            <a:off x="6812229" y="4166597"/>
            <a:ext cx="1495270" cy="489554"/>
          </a:xfrm>
          <a:prstGeom prst="rect">
            <a:avLst/>
          </a:prstGeom>
        </p:spPr>
      </p:pic>
    </p:spTree>
    <p:extLst>
      <p:ext uri="{BB962C8B-B14F-4D97-AF65-F5344CB8AC3E}">
        <p14:creationId xmlns:p14="http://schemas.microsoft.com/office/powerpoint/2010/main" val="374413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B78D826-DFC1-41DE-80C7-6B2E13296642}"/>
              </a:ext>
            </a:extLst>
          </p:cNvPr>
          <p:cNvPicPr>
            <a:picLocks noChangeAspect="1"/>
          </p:cNvPicPr>
          <p:nvPr/>
        </p:nvPicPr>
        <p:blipFill>
          <a:blip r:embed="rId3"/>
          <a:stretch>
            <a:fillRect/>
          </a:stretch>
        </p:blipFill>
        <p:spPr>
          <a:xfrm>
            <a:off x="0" y="-500"/>
            <a:ext cx="9144000" cy="5144500"/>
          </a:xfrm>
          <a:prstGeom prst="rect">
            <a:avLst/>
          </a:prstGeom>
        </p:spPr>
      </p:pic>
      <p:sp>
        <p:nvSpPr>
          <p:cNvPr id="2" name="Titre 1">
            <a:extLst>
              <a:ext uri="{FF2B5EF4-FFF2-40B4-BE49-F238E27FC236}">
                <a16:creationId xmlns:a16="http://schemas.microsoft.com/office/drawing/2014/main" id="{B1C8E4DB-F3A6-4521-BB80-053E8779ADF9}"/>
              </a:ext>
            </a:extLst>
          </p:cNvPr>
          <p:cNvSpPr>
            <a:spLocks noGrp="1"/>
          </p:cNvSpPr>
          <p:nvPr>
            <p:ph type="title"/>
          </p:nvPr>
        </p:nvSpPr>
        <p:spPr/>
        <p:txBody>
          <a:bodyPr/>
          <a:lstStyle/>
          <a:p>
            <a:endParaRPr lang="fr-FR"/>
          </a:p>
        </p:txBody>
      </p:sp>
      <p:sp>
        <p:nvSpPr>
          <p:cNvPr id="4" name="Titre 6">
            <a:extLst>
              <a:ext uri="{FF2B5EF4-FFF2-40B4-BE49-F238E27FC236}">
                <a16:creationId xmlns:a16="http://schemas.microsoft.com/office/drawing/2014/main" id="{AAA0BBDB-77D8-40BE-B84D-BA3B28B0CB3C}"/>
              </a:ext>
            </a:extLst>
          </p:cNvPr>
          <p:cNvSpPr txBox="1">
            <a:spLocks/>
          </p:cNvSpPr>
          <p:nvPr/>
        </p:nvSpPr>
        <p:spPr bwMode="gray">
          <a:xfrm>
            <a:off x="-2412776" y="627534"/>
            <a:ext cx="5472609" cy="504056"/>
          </a:xfrm>
          <a:prstGeom prst="rect">
            <a:avLst/>
          </a:prstGeom>
          <a:ln>
            <a:solidFill>
              <a:schemeClr val="tx1">
                <a:alpha val="0"/>
              </a:schemeClr>
            </a:solidFill>
          </a:ln>
        </p:spPr>
        <p:txBody>
          <a:bodyPr vert="horz" lIns="0" tIns="0" rIns="0" bIns="0" rtlCol="0" anchor="ctr"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r>
              <a:rPr lang="fr-FR" sz="2800" dirty="0"/>
              <a:t>2.</a:t>
            </a:r>
          </a:p>
        </p:txBody>
      </p:sp>
      <p:sp>
        <p:nvSpPr>
          <p:cNvPr id="3" name="ZoneTexte 2">
            <a:extLst>
              <a:ext uri="{FF2B5EF4-FFF2-40B4-BE49-F238E27FC236}">
                <a16:creationId xmlns:a16="http://schemas.microsoft.com/office/drawing/2014/main" id="{C572280C-5973-476E-B4F0-E8E44A2BA1BF}"/>
              </a:ext>
            </a:extLst>
          </p:cNvPr>
          <p:cNvSpPr txBox="1"/>
          <p:nvPr/>
        </p:nvSpPr>
        <p:spPr>
          <a:xfrm>
            <a:off x="0" y="-55815"/>
            <a:ext cx="3491880" cy="369332"/>
          </a:xfrm>
          <a:prstGeom prst="rect">
            <a:avLst/>
          </a:prstGeom>
          <a:noFill/>
        </p:spPr>
        <p:txBody>
          <a:bodyPr wrap="square" rtlCol="0">
            <a:spAutoFit/>
          </a:bodyPr>
          <a:lstStyle/>
          <a:p>
            <a:r>
              <a:rPr lang="fr-FR" b="1" i="1" dirty="0"/>
              <a:t>2. Historique </a:t>
            </a:r>
          </a:p>
        </p:txBody>
      </p:sp>
      <p:sp>
        <p:nvSpPr>
          <p:cNvPr id="6" name="Ellipse 5">
            <a:extLst>
              <a:ext uri="{FF2B5EF4-FFF2-40B4-BE49-F238E27FC236}">
                <a16:creationId xmlns:a16="http://schemas.microsoft.com/office/drawing/2014/main" id="{7D2FB81B-F897-4397-956B-CAF4A2361D0B}"/>
              </a:ext>
            </a:extLst>
          </p:cNvPr>
          <p:cNvSpPr/>
          <p:nvPr/>
        </p:nvSpPr>
        <p:spPr>
          <a:xfrm>
            <a:off x="3707904" y="313517"/>
            <a:ext cx="1368152" cy="602049"/>
          </a:xfrm>
          <a:prstGeom prst="ellipse">
            <a:avLst/>
          </a:prstGeom>
          <a:ln>
            <a:solidFill>
              <a:schemeClr val="accent1"/>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r>
              <a:rPr lang="fr-FR" sz="1400" dirty="0"/>
              <a:t>Cadastre</a:t>
            </a:r>
          </a:p>
        </p:txBody>
      </p:sp>
      <p:sp>
        <p:nvSpPr>
          <p:cNvPr id="7" name="Rectangle 6">
            <a:extLst>
              <a:ext uri="{FF2B5EF4-FFF2-40B4-BE49-F238E27FC236}">
                <a16:creationId xmlns:a16="http://schemas.microsoft.com/office/drawing/2014/main" id="{CC5B8A4F-6906-4820-B310-18A20A704BD4}"/>
              </a:ext>
            </a:extLst>
          </p:cNvPr>
          <p:cNvSpPr/>
          <p:nvPr/>
        </p:nvSpPr>
        <p:spPr>
          <a:xfrm>
            <a:off x="4572000" y="1131590"/>
            <a:ext cx="21602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1687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z="800" dirty="0"/>
              <a:t>Bureau du sol et du sous-sol (DGPR/SRT/SDRCP/BSSS)</a:t>
            </a:r>
          </a:p>
        </p:txBody>
      </p:sp>
      <p:sp>
        <p:nvSpPr>
          <p:cNvPr id="8" name="Titre 6"/>
          <p:cNvSpPr txBox="1">
            <a:spLocks/>
          </p:cNvSpPr>
          <p:nvPr/>
        </p:nvSpPr>
        <p:spPr bwMode="gray">
          <a:xfrm>
            <a:off x="1005894" y="173709"/>
            <a:ext cx="7560840" cy="79208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dirty="0"/>
              <a:t>3.Concepts d’</a:t>
            </a:r>
            <a:r>
              <a:rPr lang="fr-FR" dirty="0" err="1"/>
              <a:t>Infosols</a:t>
            </a:r>
            <a:endParaRPr lang="fr-FR" dirty="0"/>
          </a:p>
          <a:p>
            <a:pPr algn="ctr"/>
            <a:endParaRPr lang="fr-FR" sz="2800" dirty="0"/>
          </a:p>
        </p:txBody>
      </p:sp>
      <p:grpSp>
        <p:nvGrpSpPr>
          <p:cNvPr id="4" name="Groupe 3"/>
          <p:cNvGrpSpPr/>
          <p:nvPr/>
        </p:nvGrpSpPr>
        <p:grpSpPr>
          <a:xfrm>
            <a:off x="187649" y="763194"/>
            <a:ext cx="8438618" cy="3933595"/>
            <a:chOff x="1092714" y="957782"/>
            <a:chExt cx="8553693" cy="5824863"/>
          </a:xfrm>
        </p:grpSpPr>
        <p:graphicFrame>
          <p:nvGraphicFramePr>
            <p:cNvPr id="7" name="Diagramme 6"/>
            <p:cNvGraphicFramePr/>
            <p:nvPr>
              <p:extLst>
                <p:ext uri="{D42A27DB-BD31-4B8C-83A1-F6EECF244321}">
                  <p14:modId xmlns:p14="http://schemas.microsoft.com/office/powerpoint/2010/main" val="2492613752"/>
                </p:ext>
              </p:extLst>
            </p:nvPr>
          </p:nvGraphicFramePr>
          <p:xfrm>
            <a:off x="1092714" y="957782"/>
            <a:ext cx="4127432" cy="5652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 9"/>
            <p:cNvPicPr>
              <a:picLocks noChangeAspect="1"/>
            </p:cNvPicPr>
            <p:nvPr/>
          </p:nvPicPr>
          <p:blipFill>
            <a:blip r:embed="rId8"/>
            <a:stretch>
              <a:fillRect/>
            </a:stretch>
          </p:blipFill>
          <p:spPr>
            <a:xfrm>
              <a:off x="5310418" y="3105767"/>
              <a:ext cx="2189745" cy="1767163"/>
            </a:xfrm>
            <a:prstGeom prst="rect">
              <a:avLst/>
            </a:prstGeom>
            <a:pattFill prst="pct5">
              <a:fgClr>
                <a:schemeClr val="accent6"/>
              </a:fgClr>
              <a:bgClr>
                <a:schemeClr val="bg1"/>
              </a:bgClr>
            </a:pattFill>
          </p:spPr>
        </p:pic>
        <p:pic>
          <p:nvPicPr>
            <p:cNvPr id="11" name="Image 10"/>
            <p:cNvPicPr>
              <a:picLocks noChangeAspect="1"/>
            </p:cNvPicPr>
            <p:nvPr/>
          </p:nvPicPr>
          <p:blipFill>
            <a:blip r:embed="rId8"/>
            <a:stretch>
              <a:fillRect/>
            </a:stretch>
          </p:blipFill>
          <p:spPr>
            <a:xfrm>
              <a:off x="5638106" y="5015482"/>
              <a:ext cx="2189745" cy="1767163"/>
            </a:xfrm>
            <a:prstGeom prst="rect">
              <a:avLst/>
            </a:prstGeom>
          </p:spPr>
        </p:pic>
        <p:sp>
          <p:nvSpPr>
            <p:cNvPr id="12" name="Forme libre 11"/>
            <p:cNvSpPr/>
            <p:nvPr/>
          </p:nvSpPr>
          <p:spPr>
            <a:xfrm>
              <a:off x="5909067" y="3532011"/>
              <a:ext cx="823912" cy="1040606"/>
            </a:xfrm>
            <a:custGeom>
              <a:avLst/>
              <a:gdLst>
                <a:gd name="connsiteX0" fmla="*/ 269081 w 823912"/>
                <a:gd name="connsiteY0" fmla="*/ 0 h 1040606"/>
                <a:gd name="connsiteX1" fmla="*/ 209550 w 823912"/>
                <a:gd name="connsiteY1" fmla="*/ 45244 h 1040606"/>
                <a:gd name="connsiteX2" fmla="*/ 23812 w 823912"/>
                <a:gd name="connsiteY2" fmla="*/ 745331 h 1040606"/>
                <a:gd name="connsiteX3" fmla="*/ 0 w 823912"/>
                <a:gd name="connsiteY3" fmla="*/ 783431 h 1040606"/>
                <a:gd name="connsiteX4" fmla="*/ 476250 w 823912"/>
                <a:gd name="connsiteY4" fmla="*/ 1040606 h 1040606"/>
                <a:gd name="connsiteX5" fmla="*/ 790575 w 823912"/>
                <a:gd name="connsiteY5" fmla="*/ 547687 h 1040606"/>
                <a:gd name="connsiteX6" fmla="*/ 823912 w 823912"/>
                <a:gd name="connsiteY6" fmla="*/ 292894 h 1040606"/>
                <a:gd name="connsiteX7" fmla="*/ 269081 w 823912"/>
                <a:gd name="connsiteY7" fmla="*/ 0 h 10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912" h="1040606">
                  <a:moveTo>
                    <a:pt x="269081" y="0"/>
                  </a:moveTo>
                  <a:lnTo>
                    <a:pt x="209550" y="45244"/>
                  </a:lnTo>
                  <a:lnTo>
                    <a:pt x="23812" y="745331"/>
                  </a:lnTo>
                  <a:lnTo>
                    <a:pt x="0" y="783431"/>
                  </a:lnTo>
                  <a:lnTo>
                    <a:pt x="476250" y="1040606"/>
                  </a:lnTo>
                  <a:lnTo>
                    <a:pt x="790575" y="547687"/>
                  </a:lnTo>
                  <a:lnTo>
                    <a:pt x="823912" y="292894"/>
                  </a:lnTo>
                  <a:lnTo>
                    <a:pt x="269081" y="0"/>
                  </a:ln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900"/>
            </a:p>
          </p:txBody>
        </p:sp>
        <p:sp>
          <p:nvSpPr>
            <p:cNvPr id="13" name="Forme libre 12"/>
            <p:cNvSpPr/>
            <p:nvPr/>
          </p:nvSpPr>
          <p:spPr>
            <a:xfrm>
              <a:off x="6330547" y="5429820"/>
              <a:ext cx="340518" cy="576262"/>
            </a:xfrm>
            <a:custGeom>
              <a:avLst/>
              <a:gdLst>
                <a:gd name="connsiteX0" fmla="*/ 185737 w 340518"/>
                <a:gd name="connsiteY0" fmla="*/ 0 h 566738"/>
                <a:gd name="connsiteX1" fmla="*/ 107156 w 340518"/>
                <a:gd name="connsiteY1" fmla="*/ 61913 h 566738"/>
                <a:gd name="connsiteX2" fmla="*/ 0 w 340518"/>
                <a:gd name="connsiteY2" fmla="*/ 478631 h 566738"/>
                <a:gd name="connsiteX3" fmla="*/ 195262 w 340518"/>
                <a:gd name="connsiteY3" fmla="*/ 566738 h 566738"/>
                <a:gd name="connsiteX4" fmla="*/ 340518 w 340518"/>
                <a:gd name="connsiteY4" fmla="*/ 83344 h 566738"/>
                <a:gd name="connsiteX5" fmla="*/ 185737 w 340518"/>
                <a:gd name="connsiteY5" fmla="*/ 0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18" h="566738">
                  <a:moveTo>
                    <a:pt x="185737" y="0"/>
                  </a:moveTo>
                  <a:lnTo>
                    <a:pt x="107156" y="61913"/>
                  </a:lnTo>
                  <a:lnTo>
                    <a:pt x="0" y="478631"/>
                  </a:lnTo>
                  <a:lnTo>
                    <a:pt x="195262" y="566738"/>
                  </a:lnTo>
                  <a:lnTo>
                    <a:pt x="340518" y="83344"/>
                  </a:lnTo>
                  <a:lnTo>
                    <a:pt x="185737" y="0"/>
                  </a:lnTo>
                  <a:close/>
                </a:path>
              </a:pathLst>
            </a:custGeom>
            <a:gradFill>
              <a:gsLst>
                <a:gs pos="0">
                  <a:schemeClr val="accent3">
                    <a:tint val="50000"/>
                    <a:satMod val="300000"/>
                    <a:alpha val="20000"/>
                  </a:schemeClr>
                </a:gs>
                <a:gs pos="35000">
                  <a:schemeClr val="accent3">
                    <a:tint val="37000"/>
                    <a:satMod val="300000"/>
                  </a:schemeClr>
                </a:gs>
                <a:gs pos="100000">
                  <a:schemeClr val="accent3">
                    <a:tint val="15000"/>
                    <a:satMod val="350000"/>
                  </a:schemeClr>
                </a:gs>
              </a:gsLst>
            </a:gradFill>
            <a:ln>
              <a:solidFill>
                <a:schemeClr val="accent2">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sz="900"/>
            </a:p>
          </p:txBody>
        </p:sp>
        <p:sp>
          <p:nvSpPr>
            <p:cNvPr id="14" name="Forme libre 13"/>
            <p:cNvSpPr/>
            <p:nvPr/>
          </p:nvSpPr>
          <p:spPr>
            <a:xfrm>
              <a:off x="6528190" y="5515545"/>
              <a:ext cx="542925" cy="692944"/>
            </a:xfrm>
            <a:custGeom>
              <a:avLst/>
              <a:gdLst>
                <a:gd name="connsiteX0" fmla="*/ 142875 w 542925"/>
                <a:gd name="connsiteY0" fmla="*/ 0 h 692944"/>
                <a:gd name="connsiteX1" fmla="*/ 542925 w 542925"/>
                <a:gd name="connsiteY1" fmla="*/ 216694 h 692944"/>
                <a:gd name="connsiteX2" fmla="*/ 504825 w 542925"/>
                <a:gd name="connsiteY2" fmla="*/ 466725 h 692944"/>
                <a:gd name="connsiteX3" fmla="*/ 350044 w 542925"/>
                <a:gd name="connsiteY3" fmla="*/ 692944 h 692944"/>
                <a:gd name="connsiteX4" fmla="*/ 0 w 542925"/>
                <a:gd name="connsiteY4" fmla="*/ 490538 h 692944"/>
                <a:gd name="connsiteX5" fmla="*/ 142875 w 542925"/>
                <a:gd name="connsiteY5" fmla="*/ 0 h 69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692944">
                  <a:moveTo>
                    <a:pt x="142875" y="0"/>
                  </a:moveTo>
                  <a:lnTo>
                    <a:pt x="542925" y="216694"/>
                  </a:lnTo>
                  <a:lnTo>
                    <a:pt x="504825" y="466725"/>
                  </a:lnTo>
                  <a:lnTo>
                    <a:pt x="350044" y="692944"/>
                  </a:lnTo>
                  <a:lnTo>
                    <a:pt x="0" y="490538"/>
                  </a:lnTo>
                  <a:lnTo>
                    <a:pt x="142875" y="0"/>
                  </a:lnTo>
                  <a:close/>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900"/>
            </a:p>
          </p:txBody>
        </p:sp>
        <p:sp>
          <p:nvSpPr>
            <p:cNvPr id="15" name="Forme libre 14"/>
            <p:cNvSpPr/>
            <p:nvPr/>
          </p:nvSpPr>
          <p:spPr>
            <a:xfrm>
              <a:off x="5911446" y="3996355"/>
              <a:ext cx="483395" cy="490537"/>
            </a:xfrm>
            <a:custGeom>
              <a:avLst/>
              <a:gdLst>
                <a:gd name="connsiteX0" fmla="*/ 128587 w 659606"/>
                <a:gd name="connsiteY0" fmla="*/ 0 h 642938"/>
                <a:gd name="connsiteX1" fmla="*/ 38100 w 659606"/>
                <a:gd name="connsiteY1" fmla="*/ 354807 h 642938"/>
                <a:gd name="connsiteX2" fmla="*/ 0 w 659606"/>
                <a:gd name="connsiteY2" fmla="*/ 423863 h 642938"/>
                <a:gd name="connsiteX3" fmla="*/ 414337 w 659606"/>
                <a:gd name="connsiteY3" fmla="*/ 642938 h 642938"/>
                <a:gd name="connsiteX4" fmla="*/ 659606 w 659606"/>
                <a:gd name="connsiteY4" fmla="*/ 276225 h 642938"/>
                <a:gd name="connsiteX5" fmla="*/ 128587 w 659606"/>
                <a:gd name="connsiteY5" fmla="*/ 0 h 64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606" h="642938">
                  <a:moveTo>
                    <a:pt x="128587" y="0"/>
                  </a:moveTo>
                  <a:lnTo>
                    <a:pt x="38100" y="354807"/>
                  </a:lnTo>
                  <a:lnTo>
                    <a:pt x="0" y="423863"/>
                  </a:lnTo>
                  <a:lnTo>
                    <a:pt x="414337" y="642938"/>
                  </a:lnTo>
                  <a:lnTo>
                    <a:pt x="659606" y="276225"/>
                  </a:lnTo>
                  <a:lnTo>
                    <a:pt x="128587" y="0"/>
                  </a:lnTo>
                  <a:close/>
                </a:path>
              </a:pathLst>
            </a:custGeom>
            <a:solidFill>
              <a:schemeClr val="accent1">
                <a:alpha val="20000"/>
              </a:schemeClr>
            </a:solidFill>
            <a:ln w="6350">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6" name="Forme libre 15"/>
            <p:cNvSpPr/>
            <p:nvPr/>
          </p:nvSpPr>
          <p:spPr>
            <a:xfrm>
              <a:off x="6235550" y="5906070"/>
              <a:ext cx="644547" cy="578645"/>
            </a:xfrm>
            <a:custGeom>
              <a:avLst/>
              <a:gdLst>
                <a:gd name="connsiteX0" fmla="*/ 95250 w 654844"/>
                <a:gd name="connsiteY0" fmla="*/ 0 h 573881"/>
                <a:gd name="connsiteX1" fmla="*/ 35719 w 654844"/>
                <a:gd name="connsiteY1" fmla="*/ 264319 h 573881"/>
                <a:gd name="connsiteX2" fmla="*/ 0 w 654844"/>
                <a:gd name="connsiteY2" fmla="*/ 323850 h 573881"/>
                <a:gd name="connsiteX3" fmla="*/ 490537 w 654844"/>
                <a:gd name="connsiteY3" fmla="*/ 573881 h 573881"/>
                <a:gd name="connsiteX4" fmla="*/ 654844 w 654844"/>
                <a:gd name="connsiteY4" fmla="*/ 304800 h 573881"/>
                <a:gd name="connsiteX5" fmla="*/ 278606 w 654844"/>
                <a:gd name="connsiteY5" fmla="*/ 88106 h 573881"/>
                <a:gd name="connsiteX6" fmla="*/ 95250 w 654844"/>
                <a:gd name="connsiteY6" fmla="*/ 0 h 57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844" h="573881">
                  <a:moveTo>
                    <a:pt x="95250" y="0"/>
                  </a:moveTo>
                  <a:lnTo>
                    <a:pt x="35719" y="264319"/>
                  </a:lnTo>
                  <a:lnTo>
                    <a:pt x="0" y="323850"/>
                  </a:lnTo>
                  <a:lnTo>
                    <a:pt x="490537" y="573881"/>
                  </a:lnTo>
                  <a:lnTo>
                    <a:pt x="654844" y="304800"/>
                  </a:lnTo>
                  <a:lnTo>
                    <a:pt x="278606" y="88106"/>
                  </a:lnTo>
                  <a:lnTo>
                    <a:pt x="95250" y="0"/>
                  </a:lnTo>
                  <a:close/>
                </a:path>
              </a:pathLst>
            </a:custGeom>
            <a:gradFill>
              <a:gsLst>
                <a:gs pos="0">
                  <a:schemeClr val="accent2">
                    <a:tint val="50000"/>
                    <a:satMod val="300000"/>
                    <a:alpha val="40000"/>
                  </a:schemeClr>
                </a:gs>
                <a:gs pos="35000">
                  <a:schemeClr val="accent2">
                    <a:tint val="37000"/>
                    <a:satMod val="300000"/>
                  </a:schemeClr>
                </a:gs>
                <a:gs pos="100000">
                  <a:schemeClr val="accent2">
                    <a:tint val="15000"/>
                    <a:satMod val="350000"/>
                  </a:schemeClr>
                </a:gs>
              </a:gsLst>
            </a:gradFill>
            <a:ln>
              <a:solidFill>
                <a:schemeClr val="accent2">
                  <a:shade val="95000"/>
                  <a:satMod val="10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sz="900"/>
            </a:p>
          </p:txBody>
        </p:sp>
        <p:sp>
          <p:nvSpPr>
            <p:cNvPr id="17" name="Forme libre 16"/>
            <p:cNvSpPr/>
            <p:nvPr/>
          </p:nvSpPr>
          <p:spPr>
            <a:xfrm>
              <a:off x="6235550" y="5907141"/>
              <a:ext cx="483395" cy="489466"/>
            </a:xfrm>
            <a:custGeom>
              <a:avLst/>
              <a:gdLst>
                <a:gd name="connsiteX0" fmla="*/ 128587 w 659606"/>
                <a:gd name="connsiteY0" fmla="*/ 0 h 642938"/>
                <a:gd name="connsiteX1" fmla="*/ 38100 w 659606"/>
                <a:gd name="connsiteY1" fmla="*/ 354807 h 642938"/>
                <a:gd name="connsiteX2" fmla="*/ 0 w 659606"/>
                <a:gd name="connsiteY2" fmla="*/ 423863 h 642938"/>
                <a:gd name="connsiteX3" fmla="*/ 414337 w 659606"/>
                <a:gd name="connsiteY3" fmla="*/ 642938 h 642938"/>
                <a:gd name="connsiteX4" fmla="*/ 659606 w 659606"/>
                <a:gd name="connsiteY4" fmla="*/ 276225 h 642938"/>
                <a:gd name="connsiteX5" fmla="*/ 128587 w 659606"/>
                <a:gd name="connsiteY5" fmla="*/ 0 h 64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606" h="642938">
                  <a:moveTo>
                    <a:pt x="128587" y="0"/>
                  </a:moveTo>
                  <a:lnTo>
                    <a:pt x="38100" y="354807"/>
                  </a:lnTo>
                  <a:lnTo>
                    <a:pt x="0" y="423863"/>
                  </a:lnTo>
                  <a:lnTo>
                    <a:pt x="414337" y="642938"/>
                  </a:lnTo>
                  <a:lnTo>
                    <a:pt x="659606" y="276225"/>
                  </a:lnTo>
                  <a:lnTo>
                    <a:pt x="128587" y="0"/>
                  </a:lnTo>
                  <a:close/>
                </a:path>
              </a:pathLst>
            </a:custGeom>
            <a:solidFill>
              <a:schemeClr val="accent1">
                <a:alpha val="20000"/>
              </a:schemeClr>
            </a:solidFill>
            <a:ln w="6350">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8" name="ZoneTexte 17"/>
            <p:cNvSpPr txBox="1"/>
            <p:nvPr/>
          </p:nvSpPr>
          <p:spPr>
            <a:xfrm>
              <a:off x="7567042" y="3341144"/>
              <a:ext cx="2079365" cy="993459"/>
            </a:xfrm>
            <a:prstGeom prst="rect">
              <a:avLst/>
            </a:prstGeom>
            <a:noFill/>
          </p:spPr>
          <p:txBody>
            <a:bodyPr wrap="square" rtlCol="0">
              <a:spAutoFit/>
            </a:bodyPr>
            <a:lstStyle/>
            <a:p>
              <a:pPr algn="ctr"/>
              <a:r>
                <a:rPr lang="fr-FR" sz="1200" dirty="0"/>
                <a:t>Parcelles sur lesquelles </a:t>
              </a:r>
              <a:r>
                <a:rPr lang="fr-FR" sz="1200" b="1" dirty="0"/>
                <a:t>l’inspection réalise une instruction</a:t>
              </a:r>
            </a:p>
          </p:txBody>
        </p:sp>
        <p:sp>
          <p:nvSpPr>
            <p:cNvPr id="20" name="ZoneTexte 19"/>
            <p:cNvSpPr txBox="1"/>
            <p:nvPr/>
          </p:nvSpPr>
          <p:spPr>
            <a:xfrm>
              <a:off x="6081001" y="5542005"/>
              <a:ext cx="808594" cy="787197"/>
            </a:xfrm>
            <a:prstGeom prst="rect">
              <a:avLst/>
            </a:prstGeom>
            <a:noFill/>
          </p:spPr>
          <p:txBody>
            <a:bodyPr wrap="square" rtlCol="0">
              <a:spAutoFit/>
            </a:bodyPr>
            <a:lstStyle/>
            <a:p>
              <a:pPr algn="ctr"/>
              <a:r>
                <a:rPr lang="fr-FR" sz="900" b="1" dirty="0"/>
                <a:t>Banalisé</a:t>
              </a:r>
            </a:p>
          </p:txBody>
        </p:sp>
        <p:sp>
          <p:nvSpPr>
            <p:cNvPr id="21" name="ZoneTexte 20"/>
            <p:cNvSpPr txBox="1"/>
            <p:nvPr/>
          </p:nvSpPr>
          <p:spPr>
            <a:xfrm>
              <a:off x="6423658" y="5744471"/>
              <a:ext cx="808594" cy="491997"/>
            </a:xfrm>
            <a:prstGeom prst="rect">
              <a:avLst/>
            </a:prstGeom>
            <a:noFill/>
          </p:spPr>
          <p:txBody>
            <a:bodyPr wrap="square" rtlCol="0">
              <a:spAutoFit/>
            </a:bodyPr>
            <a:lstStyle/>
            <a:p>
              <a:pPr algn="ctr"/>
              <a:r>
                <a:rPr lang="fr-FR" sz="900" b="1" dirty="0"/>
                <a:t>SIS</a:t>
              </a:r>
            </a:p>
          </p:txBody>
        </p:sp>
        <p:sp>
          <p:nvSpPr>
            <p:cNvPr id="22" name="ZoneTexte 21"/>
            <p:cNvSpPr txBox="1"/>
            <p:nvPr/>
          </p:nvSpPr>
          <p:spPr>
            <a:xfrm>
              <a:off x="6153526" y="6110982"/>
              <a:ext cx="808594" cy="491997"/>
            </a:xfrm>
            <a:prstGeom prst="rect">
              <a:avLst/>
            </a:prstGeom>
            <a:noFill/>
          </p:spPr>
          <p:txBody>
            <a:bodyPr wrap="square" rtlCol="0">
              <a:spAutoFit/>
            </a:bodyPr>
            <a:lstStyle/>
            <a:p>
              <a:pPr algn="ctr"/>
              <a:r>
                <a:rPr lang="fr-FR" sz="900" b="1" dirty="0"/>
                <a:t>SUP</a:t>
              </a:r>
            </a:p>
          </p:txBody>
        </p:sp>
        <p:pic>
          <p:nvPicPr>
            <p:cNvPr id="23" name="Image 22"/>
            <p:cNvPicPr>
              <a:picLocks noChangeAspect="1"/>
            </p:cNvPicPr>
            <p:nvPr/>
          </p:nvPicPr>
          <p:blipFill rotWithShape="1">
            <a:blip r:embed="rId9"/>
            <a:srcRect t="5076" r="22266"/>
            <a:stretch/>
          </p:blipFill>
          <p:spPr>
            <a:xfrm>
              <a:off x="4822217" y="1107350"/>
              <a:ext cx="1865557" cy="1845938"/>
            </a:xfrm>
            <a:prstGeom prst="rect">
              <a:avLst/>
            </a:prstGeom>
          </p:spPr>
        </p:pic>
        <p:sp>
          <p:nvSpPr>
            <p:cNvPr id="24" name="Forme libre 23"/>
            <p:cNvSpPr/>
            <p:nvPr/>
          </p:nvSpPr>
          <p:spPr>
            <a:xfrm>
              <a:off x="5455810" y="1984179"/>
              <a:ext cx="560477" cy="533202"/>
            </a:xfrm>
            <a:custGeom>
              <a:avLst/>
              <a:gdLst>
                <a:gd name="connsiteX0" fmla="*/ 128587 w 659606"/>
                <a:gd name="connsiteY0" fmla="*/ 0 h 642938"/>
                <a:gd name="connsiteX1" fmla="*/ 38100 w 659606"/>
                <a:gd name="connsiteY1" fmla="*/ 354807 h 642938"/>
                <a:gd name="connsiteX2" fmla="*/ 0 w 659606"/>
                <a:gd name="connsiteY2" fmla="*/ 423863 h 642938"/>
                <a:gd name="connsiteX3" fmla="*/ 414337 w 659606"/>
                <a:gd name="connsiteY3" fmla="*/ 642938 h 642938"/>
                <a:gd name="connsiteX4" fmla="*/ 659606 w 659606"/>
                <a:gd name="connsiteY4" fmla="*/ 276225 h 642938"/>
                <a:gd name="connsiteX5" fmla="*/ 128587 w 659606"/>
                <a:gd name="connsiteY5" fmla="*/ 0 h 64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606" h="642938">
                  <a:moveTo>
                    <a:pt x="128587" y="0"/>
                  </a:moveTo>
                  <a:lnTo>
                    <a:pt x="38100" y="354807"/>
                  </a:lnTo>
                  <a:lnTo>
                    <a:pt x="0" y="423863"/>
                  </a:lnTo>
                  <a:lnTo>
                    <a:pt x="414337" y="642938"/>
                  </a:lnTo>
                  <a:lnTo>
                    <a:pt x="659606" y="276225"/>
                  </a:lnTo>
                  <a:lnTo>
                    <a:pt x="128587" y="0"/>
                  </a:lnTo>
                  <a:close/>
                </a:path>
              </a:pathLst>
            </a:custGeom>
            <a:solidFill>
              <a:schemeClr val="accent1">
                <a:alpha val="20000"/>
              </a:schemeClr>
            </a:solidFill>
            <a:ln w="6350">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25" name="ZoneTexte 24"/>
            <p:cNvSpPr txBox="1"/>
            <p:nvPr/>
          </p:nvSpPr>
          <p:spPr>
            <a:xfrm>
              <a:off x="6893058" y="1511190"/>
              <a:ext cx="2079365" cy="993459"/>
            </a:xfrm>
            <a:prstGeom prst="rect">
              <a:avLst/>
            </a:prstGeom>
            <a:noFill/>
          </p:spPr>
          <p:txBody>
            <a:bodyPr wrap="square" rtlCol="0">
              <a:spAutoFit/>
            </a:bodyPr>
            <a:lstStyle/>
            <a:p>
              <a:pPr algn="ctr"/>
              <a:r>
                <a:rPr lang="fr-FR" sz="1200" dirty="0"/>
                <a:t>Parcelle sur laquelle une</a:t>
              </a:r>
              <a:r>
                <a:rPr lang="fr-FR" sz="1200" b="1" dirty="0"/>
                <a:t> activité de service est ou a été exploitée </a:t>
              </a:r>
            </a:p>
          </p:txBody>
        </p:sp>
      </p:grpSp>
      <p:sp>
        <p:nvSpPr>
          <p:cNvPr id="5" name="Rectangle 4"/>
          <p:cNvSpPr/>
          <p:nvPr/>
        </p:nvSpPr>
        <p:spPr>
          <a:xfrm>
            <a:off x="3106146" y="4773027"/>
            <a:ext cx="6037853" cy="400110"/>
          </a:xfrm>
          <a:prstGeom prst="rect">
            <a:avLst/>
          </a:prstGeom>
        </p:spPr>
        <p:txBody>
          <a:bodyPr wrap="square">
            <a:spAutoFit/>
          </a:bodyPr>
          <a:lstStyle/>
          <a:p>
            <a:r>
              <a:rPr lang="fr-FR" sz="1000" i="1" dirty="0"/>
              <a:t>*Classification banalisé : non diffusée – conseillé de restreindre aux parcelles ne comportant aucune teneur &gt; valeurs de fond géochimique</a:t>
            </a:r>
          </a:p>
        </p:txBody>
      </p:sp>
      <p:sp>
        <p:nvSpPr>
          <p:cNvPr id="26" name="ZoneTexte 25">
            <a:extLst>
              <a:ext uri="{FF2B5EF4-FFF2-40B4-BE49-F238E27FC236}">
                <a16:creationId xmlns:a16="http://schemas.microsoft.com/office/drawing/2014/main" id="{AB21E87C-589C-4D49-82A0-1D11251BE2E0}"/>
              </a:ext>
            </a:extLst>
          </p:cNvPr>
          <p:cNvSpPr txBox="1"/>
          <p:nvPr/>
        </p:nvSpPr>
        <p:spPr>
          <a:xfrm>
            <a:off x="6904960" y="3121064"/>
            <a:ext cx="2051391" cy="1754326"/>
          </a:xfrm>
          <a:prstGeom prst="rect">
            <a:avLst/>
          </a:prstGeom>
          <a:noFill/>
        </p:spPr>
        <p:txBody>
          <a:bodyPr wrap="square" rtlCol="0">
            <a:spAutoFit/>
          </a:bodyPr>
          <a:lstStyle/>
          <a:p>
            <a:pPr algn="ctr"/>
            <a:r>
              <a:rPr lang="fr-FR" sz="1200" dirty="0"/>
              <a:t>Différentes parcelles sur lesquelles l’inspection a rendu </a:t>
            </a:r>
            <a:r>
              <a:rPr lang="fr-FR" sz="1200" b="1" dirty="0"/>
              <a:t>ses conclusions (SUP, SIS, banalisé…)</a:t>
            </a:r>
          </a:p>
          <a:p>
            <a:pPr algn="ctr"/>
            <a:endParaRPr lang="fr-FR" sz="1200" b="1" dirty="0"/>
          </a:p>
          <a:p>
            <a:pPr algn="ctr"/>
            <a:r>
              <a:rPr lang="fr-FR" sz="1200" b="1" dirty="0">
                <a:solidFill>
                  <a:srgbClr val="FF0000"/>
                </a:solidFill>
              </a:rPr>
              <a:t>Dans périmètre de l’instruction</a:t>
            </a:r>
          </a:p>
          <a:p>
            <a:pPr algn="ctr"/>
            <a:r>
              <a:rPr lang="fr-FR" sz="1200" b="1" dirty="0">
                <a:solidFill>
                  <a:srgbClr val="FF0000"/>
                </a:solidFill>
              </a:rPr>
              <a:t>Possibilité de superposer 2 classifications</a:t>
            </a:r>
          </a:p>
        </p:txBody>
      </p:sp>
    </p:spTree>
    <p:extLst>
      <p:ext uri="{BB962C8B-B14F-4D97-AF65-F5344CB8AC3E}">
        <p14:creationId xmlns:p14="http://schemas.microsoft.com/office/powerpoint/2010/main" val="902167228"/>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modele-FR.pptx" id="{7E177D83-E4F8-4633-91AC-81F76365C0A1}" vid="{1B2FA192-A3B9-4889-886D-16AD13D3E062}"/>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1A39ACF67F474CAFA41C55E5CB52D9" ma:contentTypeVersion="10" ma:contentTypeDescription="Crée un document." ma:contentTypeScope="" ma:versionID="159baa2ccfd59e1dc6aab4b9d14f4d82">
  <xsd:schema xmlns:xsd="http://www.w3.org/2001/XMLSchema" xmlns:xs="http://www.w3.org/2001/XMLSchema" xmlns:p="http://schemas.microsoft.com/office/2006/metadata/properties" xmlns:ns2="e1de1136-3204-4b96-b373-6b7788d49e03" targetNamespace="http://schemas.microsoft.com/office/2006/metadata/properties" ma:root="true" ma:fieldsID="74cd4c552c1b590d6001eabb3b488362" ns2:_="">
    <xsd:import namespace="e1de1136-3204-4b96-b373-6b7788d49e0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e1136-3204-4b96-b373-6b7788d49e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B37954-AC94-45A5-80A6-9234E64DE61C}">
  <ds:schemaRefs>
    <ds:schemaRef ds:uri="http://schemas.microsoft.com/sharepoint/v3/contenttype/forms"/>
  </ds:schemaRefs>
</ds:datastoreItem>
</file>

<file path=customXml/itemProps2.xml><?xml version="1.0" encoding="utf-8"?>
<ds:datastoreItem xmlns:ds="http://schemas.openxmlformats.org/officeDocument/2006/customXml" ds:itemID="{FF44B9C1-135C-4EC2-907E-77BE45E740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de1136-3204-4b96-b373-6b7788d49e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1B468A-975D-4C4D-94A3-FC5EB98A2766}">
  <ds:schemaRefs>
    <ds:schemaRef ds:uri="http://purl.org/dc/terms/"/>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e1de1136-3204-4b96-b373-6b7788d49e0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ppt_ministeriel_marianne</Template>
  <TotalTime>5278</TotalTime>
  <Words>1416</Words>
  <Application>Microsoft Office PowerPoint</Application>
  <PresentationFormat>Affichage à l'écran (16:9)</PresentationFormat>
  <Paragraphs>190</Paragraphs>
  <Slides>21</Slides>
  <Notes>20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21</vt:i4>
      </vt:variant>
    </vt:vector>
  </HeadingPairs>
  <TitlesOfParts>
    <vt:vector size="30" baseType="lpstr">
      <vt:lpstr>Arial</vt:lpstr>
      <vt:lpstr>Bahnschrift Light</vt:lpstr>
      <vt:lpstr>Calibri</vt:lpstr>
      <vt:lpstr>Courier New</vt:lpstr>
      <vt:lpstr>Marianne</vt:lpstr>
      <vt:lpstr>Symbol</vt:lpstr>
      <vt:lpstr>Wingdings</vt:lpstr>
      <vt:lpstr>MINISTÈRIEL</vt:lpstr>
      <vt:lpstr>Thème Office</vt:lpstr>
      <vt:lpstr>Présentation PowerPoint</vt:lpstr>
      <vt:lpstr>Présentation PowerPoint</vt:lpstr>
      <vt:lpstr>Consignes du webinaire Nous sommes nombreux connectés:</vt:lpstr>
      <vt:lpstr>Sommaire</vt:lpstr>
      <vt:lpstr>Présentation PowerPoint</vt:lpstr>
      <vt:lpstr>Présentation PowerPoint</vt:lpstr>
      <vt:lpstr>2. Historique</vt:lpstr>
      <vt:lpstr>Présentation PowerPoint</vt:lpstr>
      <vt:lpstr>Présentation PowerPoint</vt:lpstr>
      <vt:lpstr>Présentation PowerPoint</vt:lpstr>
      <vt:lpstr>Présentation PowerPoint</vt:lpstr>
      <vt:lpstr>Présentation PowerPoint</vt:lpstr>
      <vt:lpstr>Présentation PowerPoint</vt:lpstr>
      <vt:lpstr>4. Accompagnement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FONDEVILLE Coralie</dc:creator>
  <cp:lastModifiedBy>Stéphanie Loyer</cp:lastModifiedBy>
  <cp:revision>242</cp:revision>
  <dcterms:created xsi:type="dcterms:W3CDTF">2020-02-27T14:35:46Z</dcterms:created>
  <dcterms:modified xsi:type="dcterms:W3CDTF">2025-06-18T15:29:11Z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0x010100D81A39ACF67F474CAFA41C55E5CB52D9</vt:lpwstr>
  </property>
</Properties>
</file>